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0" r:id="rId2"/>
    <p:sldId id="257" r:id="rId3"/>
    <p:sldId id="268" r:id="rId4"/>
    <p:sldId id="269" r:id="rId5"/>
    <p:sldId id="270" r:id="rId6"/>
    <p:sldId id="271" r:id="rId7"/>
    <p:sldId id="272" r:id="rId8"/>
    <p:sldId id="280" r:id="rId9"/>
    <p:sldId id="273" r:id="rId10"/>
    <p:sldId id="274" r:id="rId11"/>
    <p:sldId id="275" r:id="rId12"/>
    <p:sldId id="264" r:id="rId13"/>
    <p:sldId id="265" r:id="rId14"/>
    <p:sldId id="266" r:id="rId15"/>
    <p:sldId id="267" r:id="rId16"/>
    <p:sldId id="279" r:id="rId17"/>
    <p:sldId id="285" r:id="rId18"/>
    <p:sldId id="286" r:id="rId19"/>
    <p:sldId id="283" r:id="rId20"/>
    <p:sldId id="287" r:id="rId21"/>
    <p:sldId id="288"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357E29"/>
    <a:srgbClr val="0DB4E6"/>
    <a:srgbClr val="D65E06"/>
    <a:srgbClr val="005C73"/>
    <a:srgbClr val="C7114F"/>
    <a:srgbClr val="8D8C8D"/>
    <a:srgbClr val="1A2A4F"/>
    <a:srgbClr val="BBA461"/>
    <a:srgbClr val="4A4A49"/>
    <a:srgbClr val="752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8468" autoAdjust="0"/>
  </p:normalViewPr>
  <p:slideViewPr>
    <p:cSldViewPr>
      <p:cViewPr>
        <p:scale>
          <a:sx n="70" d="100"/>
          <a:sy n="70" d="100"/>
        </p:scale>
        <p:origin x="2304" y="4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397D45-CF21-1449-BC4E-22010153E97C}" type="datetimeFigureOut">
              <a:rPr lang="en-US" smtClean="0"/>
              <a:t>5/27/16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C2C2CE-722C-B948-8219-79FF18459B9B}" type="slidenum">
              <a:rPr lang="en-US" smtClean="0"/>
              <a:t>‹#›</a:t>
            </a:fld>
            <a:endParaRPr lang="en-US"/>
          </a:p>
        </p:txBody>
      </p:sp>
    </p:spTree>
    <p:extLst>
      <p:ext uri="{BB962C8B-B14F-4D97-AF65-F5344CB8AC3E}">
        <p14:creationId xmlns:p14="http://schemas.microsoft.com/office/powerpoint/2010/main" val="3707785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B445CA-EB10-CB4B-B1DA-6C4D1A4926E4}" type="datetimeFigureOut">
              <a:rPr lang="en-US" smtClean="0"/>
              <a:t>5/27/16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EDEF04-27B6-BA41-84FD-8CBA48C56205}" type="slidenum">
              <a:rPr lang="en-US" smtClean="0"/>
              <a:t>‹#›</a:t>
            </a:fld>
            <a:endParaRPr lang="en-US"/>
          </a:p>
        </p:txBody>
      </p:sp>
    </p:spTree>
    <p:extLst>
      <p:ext uri="{BB962C8B-B14F-4D97-AF65-F5344CB8AC3E}">
        <p14:creationId xmlns:p14="http://schemas.microsoft.com/office/powerpoint/2010/main" val="23889158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B42D2-9C19-2447-9C30-00FF791EC8D2}" type="slidenum">
              <a:rPr lang="en-US" smtClean="0"/>
              <a:t>3</a:t>
            </a:fld>
            <a:endParaRPr lang="en-US"/>
          </a:p>
        </p:txBody>
      </p:sp>
    </p:spTree>
    <p:extLst>
      <p:ext uri="{BB962C8B-B14F-4D97-AF65-F5344CB8AC3E}">
        <p14:creationId xmlns:p14="http://schemas.microsoft.com/office/powerpoint/2010/main" val="67254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B42D2-9C19-2447-9C30-00FF791EC8D2}" type="slidenum">
              <a:rPr lang="en-US" smtClean="0"/>
              <a:t>4</a:t>
            </a:fld>
            <a:endParaRPr lang="en-US"/>
          </a:p>
        </p:txBody>
      </p:sp>
    </p:spTree>
    <p:extLst>
      <p:ext uri="{BB962C8B-B14F-4D97-AF65-F5344CB8AC3E}">
        <p14:creationId xmlns:p14="http://schemas.microsoft.com/office/powerpoint/2010/main" val="672543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B42D2-9C19-2447-9C30-00FF791EC8D2}" type="slidenum">
              <a:rPr lang="en-US" smtClean="0"/>
              <a:t>5</a:t>
            </a:fld>
            <a:endParaRPr lang="en-US"/>
          </a:p>
        </p:txBody>
      </p:sp>
    </p:spTree>
    <p:extLst>
      <p:ext uri="{BB962C8B-B14F-4D97-AF65-F5344CB8AC3E}">
        <p14:creationId xmlns:p14="http://schemas.microsoft.com/office/powerpoint/2010/main" val="388827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Responses to DWP’s consultation on MR recommended (1) a time limit of the MR</a:t>
            </a:r>
            <a:r>
              <a:rPr lang="en-US" baseline="0" dirty="0" smtClean="0"/>
              <a:t> process, and (2) a need to improve departmental decision-making</a:t>
            </a:r>
            <a:endParaRPr lang="en-US" dirty="0" smtClean="0"/>
          </a:p>
          <a:p>
            <a:endParaRPr lang="en-US" dirty="0"/>
          </a:p>
        </p:txBody>
      </p:sp>
      <p:sp>
        <p:nvSpPr>
          <p:cNvPr id="4" name="Slide Number Placeholder 3"/>
          <p:cNvSpPr>
            <a:spLocks noGrp="1"/>
          </p:cNvSpPr>
          <p:nvPr>
            <p:ph type="sldNum" sz="quarter" idx="10"/>
          </p:nvPr>
        </p:nvSpPr>
        <p:spPr/>
        <p:txBody>
          <a:bodyPr/>
          <a:lstStyle/>
          <a:p>
            <a:fld id="{1FEDEF04-27B6-BA41-84FD-8CBA48C56205}" type="slidenum">
              <a:rPr lang="en-US" smtClean="0"/>
              <a:t>9</a:t>
            </a:fld>
            <a:endParaRPr lang="en-US"/>
          </a:p>
        </p:txBody>
      </p:sp>
    </p:spTree>
    <p:extLst>
      <p:ext uri="{BB962C8B-B14F-4D97-AF65-F5344CB8AC3E}">
        <p14:creationId xmlns:p14="http://schemas.microsoft.com/office/powerpoint/2010/main" val="2558754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B42D2-9C19-2447-9C30-00FF791EC8D2}" type="slidenum">
              <a:rPr lang="en-US" smtClean="0"/>
              <a:t>22</a:t>
            </a:fld>
            <a:endParaRPr lang="en-US"/>
          </a:p>
        </p:txBody>
      </p:sp>
    </p:spTree>
    <p:extLst>
      <p:ext uri="{BB962C8B-B14F-4D97-AF65-F5344CB8AC3E}">
        <p14:creationId xmlns:p14="http://schemas.microsoft.com/office/powerpoint/2010/main" val="672543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rporate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3568" y="2708920"/>
            <a:ext cx="7992888"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smtClean="0"/>
              <a:t>Title</a:t>
            </a:r>
            <a:endParaRPr lang="en-GB" dirty="0"/>
          </a:p>
        </p:txBody>
      </p:sp>
      <p:sp>
        <p:nvSpPr>
          <p:cNvPr id="3" name="Subtitle 2"/>
          <p:cNvSpPr>
            <a:spLocks noGrp="1"/>
          </p:cNvSpPr>
          <p:nvPr>
            <p:ph type="subTitle" idx="1" hasCustomPrompt="1"/>
          </p:nvPr>
        </p:nvSpPr>
        <p:spPr>
          <a:xfrm>
            <a:off x="683568" y="3933056"/>
            <a:ext cx="7992888" cy="1656184"/>
          </a:xfrm>
        </p:spPr>
        <p:txBody>
          <a:bodyPr>
            <a:normAutofit/>
          </a:bodyPr>
          <a:lstStyle>
            <a:lvl1pPr marL="0" indent="0" algn="l">
              <a:buNone/>
              <a:defRPr sz="3600" b="1">
                <a:solidFill>
                  <a:srgbClr val="BBA46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a:t>
            </a:r>
            <a:endParaRPr lang="en-GB" dirty="0"/>
          </a:p>
        </p:txBody>
      </p:sp>
      <p:sp>
        <p:nvSpPr>
          <p:cNvPr id="12" name="Subtitle 2"/>
          <p:cNvSpPr txBox="1">
            <a:spLocks/>
          </p:cNvSpPr>
          <p:nvPr userDrawn="1"/>
        </p:nvSpPr>
        <p:spPr>
          <a:xfrm>
            <a:off x="611560" y="5949280"/>
            <a:ext cx="2583904"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t>ulster.ac.uk</a:t>
            </a:r>
            <a:endParaRPr lang="en-GB" dirty="0"/>
          </a:p>
        </p:txBody>
      </p:sp>
    </p:spTree>
    <p:extLst>
      <p:ext uri="{BB962C8B-B14F-4D97-AF65-F5344CB8AC3E}">
        <p14:creationId xmlns:p14="http://schemas.microsoft.com/office/powerpoint/2010/main" val="33638414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Corporate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861048"/>
            <a:ext cx="7772400" cy="1362075"/>
          </a:xfrm>
        </p:spPr>
        <p:txBody>
          <a:bodyPr anchor="t"/>
          <a:lstStyle>
            <a:lvl1pPr algn="l">
              <a:defRPr sz="4000" b="1" cap="none" baseline="0">
                <a:solidFill>
                  <a:srgbClr val="BBA461"/>
                </a:solidFill>
                <a:latin typeface="Arial" panose="020B0604020202020204" pitchFamily="34" charset="0"/>
                <a:cs typeface="Arial" panose="020B0604020202020204" pitchFamily="34" charset="0"/>
              </a:defRPr>
            </a:lvl1pPr>
          </a:lstStyle>
          <a:p>
            <a:r>
              <a:rPr lang="en-GB" cap="none" baseline="0" dirty="0" smtClean="0"/>
              <a:t>Divider Title</a:t>
            </a:r>
            <a:endParaRPr lang="en-GB" dirty="0"/>
          </a:p>
        </p:txBody>
      </p:sp>
      <p:sp>
        <p:nvSpPr>
          <p:cNvPr id="3" name="Text Placeholder 2"/>
          <p:cNvSpPr>
            <a:spLocks noGrp="1"/>
          </p:cNvSpPr>
          <p:nvPr>
            <p:ph type="body" idx="1" hasCustomPrompt="1"/>
          </p:nvPr>
        </p:nvSpPr>
        <p:spPr>
          <a:xfrm>
            <a:off x="722313" y="4593109"/>
            <a:ext cx="7772400" cy="1500187"/>
          </a:xfrm>
        </p:spPr>
        <p:txBody>
          <a:bodyPr anchor="t"/>
          <a:lstStyle>
            <a:lvl1pPr marL="0" indent="0">
              <a:buNone/>
              <a:defRPr sz="2000">
                <a:solidFill>
                  <a:schemeClr val="bg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 Head</a:t>
            </a:r>
          </a:p>
        </p:txBody>
      </p:sp>
    </p:spTree>
    <p:extLst>
      <p:ext uri="{BB962C8B-B14F-4D97-AF65-F5344CB8AC3E}">
        <p14:creationId xmlns:p14="http://schemas.microsoft.com/office/powerpoint/2010/main" val="10964152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Corporate Content 1">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solidFill>
                  <a:srgbClr val="4A4A49"/>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2050" name="Picture 2" descr="C:\Users\MDunne\Desktop\UU Corporate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424734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rporate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2" y="1"/>
            <a:ext cx="62865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8" name="Picture 2" descr="C:\Users\MDunne\Desktop\UU Corporate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Tree>
    <p:extLst>
      <p:ext uri="{BB962C8B-B14F-4D97-AF65-F5344CB8AC3E}">
        <p14:creationId xmlns:p14="http://schemas.microsoft.com/office/powerpoint/2010/main" val="12077620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Corporate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07704" y="-27385"/>
            <a:ext cx="8397146" cy="68853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13" y="-27384"/>
            <a:ext cx="6264139" cy="6885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4474840"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952128"/>
            <a:ext cx="4464496"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4464496"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6" name="Picture 2" descr="C:\Users\MDunne\Desktop\UU Corporate 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386553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rporate Char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8" name="Picture 2" descr="C:\Users\MDunne\Desktop\UU Corporate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Tree>
    <p:extLst>
      <p:ext uri="{BB962C8B-B14F-4D97-AF65-F5344CB8AC3E}">
        <p14:creationId xmlns:p14="http://schemas.microsoft.com/office/powerpoint/2010/main" val="136473683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cial Sciences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3568" y="3140968"/>
            <a:ext cx="7992888"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smtClean="0"/>
              <a:t>Title</a:t>
            </a:r>
            <a:endParaRPr lang="en-GB" dirty="0"/>
          </a:p>
        </p:txBody>
      </p:sp>
      <p:sp>
        <p:nvSpPr>
          <p:cNvPr id="3" name="Subtitle 2"/>
          <p:cNvSpPr>
            <a:spLocks noGrp="1"/>
          </p:cNvSpPr>
          <p:nvPr>
            <p:ph type="subTitle" idx="1" hasCustomPrompt="1"/>
          </p:nvPr>
        </p:nvSpPr>
        <p:spPr>
          <a:xfrm>
            <a:off x="683568" y="4437112"/>
            <a:ext cx="7992888" cy="1656184"/>
          </a:xfrm>
        </p:spPr>
        <p:txBody>
          <a:bodyPr anchor="t">
            <a:normAutofit/>
          </a:bodyPr>
          <a:lstStyle>
            <a:lvl1pPr marL="0" indent="0" algn="l">
              <a:buNone/>
              <a:defRPr sz="3600" b="1">
                <a:solidFill>
                  <a:srgbClr val="357E2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a:t>
            </a:r>
            <a:endParaRPr lang="en-GB" dirty="0"/>
          </a:p>
        </p:txBody>
      </p:sp>
      <p:sp>
        <p:nvSpPr>
          <p:cNvPr id="12" name="Subtitle 2"/>
          <p:cNvSpPr txBox="1">
            <a:spLocks/>
          </p:cNvSpPr>
          <p:nvPr userDrawn="1"/>
        </p:nvSpPr>
        <p:spPr>
          <a:xfrm>
            <a:off x="611560" y="5949280"/>
            <a:ext cx="2583904"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solidFill>
                  <a:srgbClr val="357E29"/>
                </a:solidFill>
              </a:rPr>
              <a:t>ulster.ac.uk</a:t>
            </a:r>
            <a:endParaRPr lang="en-GB" dirty="0">
              <a:solidFill>
                <a:srgbClr val="357E29"/>
              </a:solidFill>
            </a:endParaRPr>
          </a:p>
        </p:txBody>
      </p:sp>
    </p:spTree>
    <p:extLst>
      <p:ext uri="{BB962C8B-B14F-4D97-AF65-F5344CB8AC3E}">
        <p14:creationId xmlns:p14="http://schemas.microsoft.com/office/powerpoint/2010/main" val="2992000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Social Sciences Faculty Content 1">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12" name="Picture 1" descr="UU Social 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49857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Social Sciences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2" y="1"/>
            <a:ext cx="62865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 descr="UU Social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3920083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Social Sciences Faculty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07704" y="-27385"/>
            <a:ext cx="8397146" cy="68853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13" y="-27384"/>
            <a:ext cx="6264139" cy="6885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4474840"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952128"/>
            <a:ext cx="446449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pic>
        <p:nvPicPr>
          <p:cNvPr id="7" name="Picture 1" descr="UU Social Logo.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Content Placeholder 3"/>
          <p:cNvSpPr>
            <a:spLocks noGrp="1"/>
          </p:cNvSpPr>
          <p:nvPr>
            <p:ph sz="half" idx="2" hasCustomPrompt="1"/>
          </p:nvPr>
        </p:nvSpPr>
        <p:spPr>
          <a:xfrm>
            <a:off x="467544" y="1600201"/>
            <a:ext cx="4464496"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spTree>
    <p:extLst>
      <p:ext uri="{BB962C8B-B14F-4D97-AF65-F5344CB8AC3E}">
        <p14:creationId xmlns:p14="http://schemas.microsoft.com/office/powerpoint/2010/main" val="75246094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ocial Sciences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 descr="UU Social 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9067693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C904196-CAB0-A142-B3E8-62F68FC7CBA8}" type="datetimeFigureOut">
              <a:rPr lang="en-US" smtClean="0"/>
              <a:t>5/27/16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AAD35E-E549-7141-B976-C0A2BAB4149F}" type="slidenum">
              <a:rPr lang="en-US" smtClean="0"/>
              <a:t>‹#›</a:t>
            </a:fld>
            <a:endParaRPr lang="en-US"/>
          </a:p>
        </p:txBody>
      </p:sp>
    </p:spTree>
    <p:extLst>
      <p:ext uri="{BB962C8B-B14F-4D97-AF65-F5344CB8AC3E}">
        <p14:creationId xmlns:p14="http://schemas.microsoft.com/office/powerpoint/2010/main" val="760277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C904196-CAB0-A142-B3E8-62F68FC7CBA8}" type="datetimeFigureOut">
              <a:rPr lang="en-US" smtClean="0"/>
              <a:t>5/27/16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AD35E-E549-7141-B976-C0A2BAB4149F}" type="slidenum">
              <a:rPr lang="en-US" smtClean="0"/>
              <a:t>‹#›</a:t>
            </a:fld>
            <a:endParaRPr lang="en-US"/>
          </a:p>
        </p:txBody>
      </p:sp>
    </p:spTree>
    <p:extLst>
      <p:ext uri="{BB962C8B-B14F-4D97-AF65-F5344CB8AC3E}">
        <p14:creationId xmlns:p14="http://schemas.microsoft.com/office/powerpoint/2010/main" val="31648050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C6AE1-2333-4445-AAE9-F4505DEEB201}" type="datetimeFigureOut">
              <a:rPr lang="en-GB" smtClean="0"/>
              <a:t>27/05/2016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5DD6A-4F4B-48C0-931C-A060E8E98EED}" type="slidenum">
              <a:rPr lang="en-GB" smtClean="0"/>
              <a:t>‹#›</a:t>
            </a:fld>
            <a:endParaRPr lang="en-GB"/>
          </a:p>
        </p:txBody>
      </p:sp>
    </p:spTree>
    <p:extLst>
      <p:ext uri="{BB962C8B-B14F-4D97-AF65-F5344CB8AC3E}">
        <p14:creationId xmlns:p14="http://schemas.microsoft.com/office/powerpoint/2010/main" val="268446480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75" r:id="rId3"/>
    <p:sldLayoutId id="2147483676" r:id="rId4"/>
    <p:sldLayoutId id="2147483683" r:id="rId5"/>
    <p:sldLayoutId id="2147483677" r:id="rId6"/>
    <p:sldLayoutId id="2147483663" r:id="rId7"/>
    <p:sldLayoutId id="2147483667" r:id="rId8"/>
    <p:sldLayoutId id="2147483672" r:id="rId9"/>
    <p:sldLayoutId id="2147483680" r:id="rId10"/>
    <p:sldLayoutId id="2147483689" r:id="rId11"/>
    <p:sldLayoutId id="2147483690" r:id="rId12"/>
    <p:sldLayoutId id="2147483691"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smtClean="0"/>
              <a:t>Initial decision making, internal review &amp; administrative justice</a:t>
            </a:r>
            <a:endParaRPr lang="en-GB" sz="4400" dirty="0"/>
          </a:p>
        </p:txBody>
      </p:sp>
      <p:sp>
        <p:nvSpPr>
          <p:cNvPr id="3" name="Subtitle 2"/>
          <p:cNvSpPr>
            <a:spLocks noGrp="1"/>
          </p:cNvSpPr>
          <p:nvPr>
            <p:ph type="subTitle" idx="1"/>
          </p:nvPr>
        </p:nvSpPr>
        <p:spPr/>
        <p:txBody>
          <a:bodyPr/>
          <a:lstStyle/>
          <a:p>
            <a:endParaRPr lang="en-GB" dirty="0" smtClean="0"/>
          </a:p>
          <a:p>
            <a:r>
              <a:rPr lang="en-GB" i="1" dirty="0" err="1" smtClean="0"/>
              <a:t>Gráinne</a:t>
            </a:r>
            <a:r>
              <a:rPr lang="en-GB" i="1" dirty="0" smtClean="0"/>
              <a:t> McKeever</a:t>
            </a:r>
            <a:endParaRPr lang="en-GB" i="1" dirty="0"/>
          </a:p>
        </p:txBody>
      </p:sp>
    </p:spTree>
    <p:extLst>
      <p:ext uri="{BB962C8B-B14F-4D97-AF65-F5344CB8AC3E}">
        <p14:creationId xmlns:p14="http://schemas.microsoft.com/office/powerpoint/2010/main" val="2944701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ocial security perspective on internal review &amp; decision making</a:t>
            </a:r>
            <a:endParaRPr lang="en-GB" dirty="0"/>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pPr marL="514350" indent="-514350">
              <a:buFont typeface="+mj-lt"/>
              <a:buAutoNum type="arabicPeriod"/>
            </a:pPr>
            <a:r>
              <a:rPr lang="en-US" dirty="0"/>
              <a:t>What is the </a:t>
            </a:r>
            <a:r>
              <a:rPr lang="en-US" dirty="0" smtClean="0"/>
              <a:t>Social Security Advisory Committee (SSAC)?</a:t>
            </a:r>
            <a:endParaRPr lang="en-US" dirty="0"/>
          </a:p>
          <a:p>
            <a:pPr marL="514350" indent="-514350">
              <a:buFont typeface="+mj-lt"/>
              <a:buAutoNum type="arabicPeriod"/>
            </a:pPr>
            <a:r>
              <a:rPr lang="en-US" dirty="0"/>
              <a:t>What are we looking at through our </a:t>
            </a:r>
            <a:r>
              <a:rPr lang="en-US" dirty="0" smtClean="0"/>
              <a:t>Independent Work </a:t>
            </a:r>
            <a:r>
              <a:rPr lang="en-US" dirty="0" err="1" smtClean="0"/>
              <a:t>Programme</a:t>
            </a:r>
            <a:r>
              <a:rPr lang="en-US" dirty="0" smtClean="0"/>
              <a:t> (IWP)?</a:t>
            </a:r>
            <a:endParaRPr lang="en-US" dirty="0"/>
          </a:p>
          <a:p>
            <a:pPr marL="514350" indent="-514350">
              <a:buFont typeface="+mj-lt"/>
              <a:buAutoNum type="arabicPeriod"/>
            </a:pPr>
            <a:r>
              <a:rPr lang="en-US" dirty="0"/>
              <a:t>What are stakeholders and decision-makers telling us </a:t>
            </a:r>
            <a:r>
              <a:rPr lang="en-US" dirty="0" smtClean="0"/>
              <a:t>about mandatory reconsideration (MR)?</a:t>
            </a:r>
            <a:endParaRPr lang="en-US" dirty="0"/>
          </a:p>
          <a:p>
            <a:pPr marL="514350" indent="-514350">
              <a:buFont typeface="+mj-lt"/>
              <a:buAutoNum type="arabicPeriod"/>
            </a:pPr>
            <a:r>
              <a:rPr lang="en-US" dirty="0" smtClean="0"/>
              <a:t>My views on whether the process is working as intended</a:t>
            </a:r>
            <a:endParaRPr lang="en-US" dirty="0"/>
          </a:p>
          <a:p>
            <a:endParaRPr lang="en-GB" dirty="0"/>
          </a:p>
        </p:txBody>
      </p:sp>
    </p:spTree>
    <p:extLst>
      <p:ext uri="{BB962C8B-B14F-4D97-AF65-F5344CB8AC3E}">
        <p14:creationId xmlns:p14="http://schemas.microsoft.com/office/powerpoint/2010/main" val="9776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pPr marL="457200" lvl="1" indent="0">
              <a:lnSpc>
                <a:spcPct val="90000"/>
              </a:lnSpc>
              <a:buNone/>
            </a:pPr>
            <a:endParaRPr lang="en-GB" sz="3200" dirty="0" smtClean="0"/>
          </a:p>
          <a:p>
            <a:pPr marL="457200" lvl="1" indent="0">
              <a:lnSpc>
                <a:spcPct val="90000"/>
              </a:lnSpc>
              <a:buNone/>
            </a:pPr>
            <a:r>
              <a:rPr lang="en-GB" sz="3200" dirty="0" smtClean="0"/>
              <a:t>Statutory body, funded by DWP, but independent of Government, the Department and sectional interests;</a:t>
            </a:r>
            <a:br>
              <a:rPr lang="en-GB" sz="3200" dirty="0" smtClean="0"/>
            </a:br>
            <a:endParaRPr lang="en-GB" sz="3200" dirty="0" smtClean="0"/>
          </a:p>
          <a:p>
            <a:pPr marL="457200" lvl="1" indent="0">
              <a:lnSpc>
                <a:spcPct val="90000"/>
              </a:lnSpc>
              <a:buNone/>
            </a:pPr>
            <a:r>
              <a:rPr lang="en-GB" sz="3200" dirty="0" smtClean="0"/>
              <a:t>Established </a:t>
            </a:r>
            <a:r>
              <a:rPr lang="en-GB" sz="3200" dirty="0"/>
              <a:t>November </a:t>
            </a:r>
            <a:r>
              <a:rPr lang="en-GB" sz="3200" dirty="0" smtClean="0"/>
              <a:t>1980, </a:t>
            </a:r>
            <a:r>
              <a:rPr lang="en-US" sz="3200" dirty="0"/>
              <a:t>superseding </a:t>
            </a:r>
            <a:r>
              <a:rPr lang="en-US" sz="3200" dirty="0" smtClean="0"/>
              <a:t>National </a:t>
            </a:r>
            <a:r>
              <a:rPr lang="en-US" sz="3200" dirty="0"/>
              <a:t>Insurance Advisory </a:t>
            </a:r>
            <a:r>
              <a:rPr lang="en-US" sz="3200" dirty="0" smtClean="0"/>
              <a:t>Committee</a:t>
            </a:r>
            <a:r>
              <a:rPr lang="en-US" sz="3200" dirty="0"/>
              <a:t> </a:t>
            </a:r>
            <a:r>
              <a:rPr lang="en-US" sz="3200" dirty="0" smtClean="0"/>
              <a:t>&amp; </a:t>
            </a:r>
            <a:r>
              <a:rPr lang="en-US" sz="3200" dirty="0"/>
              <a:t>the Supplementary Benefits Commission </a:t>
            </a:r>
            <a:endParaRPr lang="en-US" sz="3200" dirty="0" smtClean="0"/>
          </a:p>
          <a:p>
            <a:pPr marL="457200" lvl="1" indent="0">
              <a:lnSpc>
                <a:spcPct val="90000"/>
              </a:lnSpc>
              <a:buNone/>
            </a:pPr>
            <a:r>
              <a:rPr lang="en-GB" sz="3200" dirty="0" smtClean="0"/>
              <a:t> </a:t>
            </a:r>
          </a:p>
          <a:p>
            <a:pPr marL="457200" lvl="1" indent="0">
              <a:lnSpc>
                <a:spcPct val="90000"/>
              </a:lnSpc>
              <a:buNone/>
            </a:pPr>
            <a:r>
              <a:rPr lang="en-GB" sz="3200" dirty="0"/>
              <a:t>M</a:t>
            </a:r>
            <a:r>
              <a:rPr lang="en-GB" sz="3200" dirty="0" smtClean="0"/>
              <a:t>ain UK advisory body on social security and related matters</a:t>
            </a:r>
          </a:p>
          <a:p>
            <a:pPr lvl="1">
              <a:lnSpc>
                <a:spcPct val="90000"/>
              </a:lnSpc>
            </a:pPr>
            <a:endParaRPr lang="en-GB" sz="1800" dirty="0" smtClean="0">
              <a:latin typeface="Arial" charset="0"/>
            </a:endParaRPr>
          </a:p>
        </p:txBody>
      </p:sp>
      <p:sp>
        <p:nvSpPr>
          <p:cNvPr id="9" name="Text Placeholder 8"/>
          <p:cNvSpPr>
            <a:spLocks noGrp="1"/>
          </p:cNvSpPr>
          <p:nvPr>
            <p:ph type="body" sz="half" idx="2"/>
          </p:nvPr>
        </p:nvSpPr>
        <p:spPr/>
        <p:txBody>
          <a:bodyPr/>
          <a:lstStyle/>
          <a:p>
            <a:endParaRPr lang="en-US" dirty="0" smtClean="0"/>
          </a:p>
          <a:p>
            <a:endParaRPr lang="en-US" dirty="0"/>
          </a:p>
          <a:p>
            <a:r>
              <a:rPr lang="en-US" sz="3200" b="1" dirty="0" smtClean="0"/>
              <a:t>What is the SSAC?</a:t>
            </a:r>
            <a:endParaRPr lang="en-US" sz="3200" b="1" dirty="0"/>
          </a:p>
        </p:txBody>
      </p:sp>
      <p:pic>
        <p:nvPicPr>
          <p:cNvPr id="10" name="Picture 9"/>
          <p:cNvPicPr>
            <a:picLocks noChangeAspect="1"/>
          </p:cNvPicPr>
          <p:nvPr/>
        </p:nvPicPr>
        <p:blipFill>
          <a:blip r:embed="rId3"/>
          <a:stretch>
            <a:fillRect/>
          </a:stretch>
        </p:blipFill>
        <p:spPr>
          <a:xfrm>
            <a:off x="0" y="533400"/>
            <a:ext cx="3873500" cy="901700"/>
          </a:xfrm>
          <a:prstGeom prst="rect">
            <a:avLst/>
          </a:prstGeom>
        </p:spPr>
      </p:pic>
    </p:spTree>
    <p:extLst>
      <p:ext uri="{BB962C8B-B14F-4D97-AF65-F5344CB8AC3E}">
        <p14:creationId xmlns:p14="http://schemas.microsoft.com/office/powerpoint/2010/main" val="4198842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457200" lvl="1" indent="0">
              <a:lnSpc>
                <a:spcPct val="90000"/>
              </a:lnSpc>
              <a:buNone/>
            </a:pPr>
            <a:endParaRPr lang="en-GB" dirty="0" smtClean="0"/>
          </a:p>
          <a:p>
            <a:pPr marL="457200" lvl="1" indent="0">
              <a:lnSpc>
                <a:spcPct val="90000"/>
              </a:lnSpc>
              <a:buNone/>
            </a:pPr>
            <a:endParaRPr lang="en-GB" dirty="0"/>
          </a:p>
          <a:p>
            <a:pPr marL="457200" lvl="1" indent="0">
              <a:lnSpc>
                <a:spcPct val="90000"/>
              </a:lnSpc>
              <a:buNone/>
            </a:pPr>
            <a:endParaRPr lang="en-GB" dirty="0" smtClean="0"/>
          </a:p>
          <a:p>
            <a:pPr marL="457200" lvl="1" indent="0">
              <a:lnSpc>
                <a:spcPct val="90000"/>
              </a:lnSpc>
              <a:buNone/>
            </a:pPr>
            <a:r>
              <a:rPr lang="en-GB" dirty="0" smtClean="0"/>
              <a:t>Chair </a:t>
            </a:r>
            <a:r>
              <a:rPr lang="en-GB" dirty="0"/>
              <a:t>(Paul </a:t>
            </a:r>
            <a:r>
              <a:rPr lang="en-GB" dirty="0" err="1"/>
              <a:t>Gray</a:t>
            </a:r>
            <a:r>
              <a:rPr lang="en-GB" dirty="0"/>
              <a:t>) and </a:t>
            </a:r>
            <a:r>
              <a:rPr lang="en-GB" dirty="0" smtClean="0"/>
              <a:t>12 members.  </a:t>
            </a:r>
          </a:p>
          <a:p>
            <a:pPr marL="457200" lvl="1" indent="0">
              <a:lnSpc>
                <a:spcPct val="90000"/>
              </a:lnSpc>
              <a:buNone/>
            </a:pPr>
            <a:endParaRPr lang="en-GB" dirty="0"/>
          </a:p>
          <a:p>
            <a:pPr marL="457200" lvl="1" indent="0">
              <a:lnSpc>
                <a:spcPct val="90000"/>
              </a:lnSpc>
              <a:buNone/>
            </a:pPr>
            <a:r>
              <a:rPr lang="en-GB" dirty="0"/>
              <a:t>Reserved membership for </a:t>
            </a:r>
            <a:r>
              <a:rPr lang="en-GB" dirty="0" smtClean="0"/>
              <a:t>members </a:t>
            </a:r>
            <a:r>
              <a:rPr lang="en-GB" dirty="0"/>
              <a:t>representing employers; workers; chronically sick or disabled people; </a:t>
            </a:r>
            <a:r>
              <a:rPr lang="en-GB" dirty="0">
                <a:solidFill>
                  <a:prstClr val="black"/>
                </a:solidFill>
              </a:rPr>
              <a:t>Northern Ireland (and, by custom, Wales &amp; Scotland)</a:t>
            </a:r>
            <a:endParaRPr lang="en-US" dirty="0"/>
          </a:p>
        </p:txBody>
      </p:sp>
      <p:sp>
        <p:nvSpPr>
          <p:cNvPr id="9" name="Text Placeholder 8"/>
          <p:cNvSpPr>
            <a:spLocks noGrp="1"/>
          </p:cNvSpPr>
          <p:nvPr>
            <p:ph type="body" sz="half" idx="2"/>
          </p:nvPr>
        </p:nvSpPr>
        <p:spPr/>
        <p:txBody>
          <a:bodyPr/>
          <a:lstStyle/>
          <a:p>
            <a:endParaRPr lang="en-US" dirty="0" smtClean="0"/>
          </a:p>
          <a:p>
            <a:endParaRPr lang="en-US" dirty="0"/>
          </a:p>
          <a:p>
            <a:r>
              <a:rPr lang="en-US" sz="3600" b="1" dirty="0" smtClean="0"/>
              <a:t>Composition</a:t>
            </a:r>
            <a:endParaRPr lang="en-US" sz="3600" b="1" dirty="0"/>
          </a:p>
        </p:txBody>
      </p:sp>
      <p:pic>
        <p:nvPicPr>
          <p:cNvPr id="10" name="Picture 9"/>
          <p:cNvPicPr>
            <a:picLocks noChangeAspect="1"/>
          </p:cNvPicPr>
          <p:nvPr/>
        </p:nvPicPr>
        <p:blipFill>
          <a:blip r:embed="rId3"/>
          <a:stretch>
            <a:fillRect/>
          </a:stretch>
        </p:blipFill>
        <p:spPr>
          <a:xfrm>
            <a:off x="457200" y="514726"/>
            <a:ext cx="3873500" cy="901700"/>
          </a:xfrm>
          <a:prstGeom prst="rect">
            <a:avLst/>
          </a:prstGeom>
        </p:spPr>
      </p:pic>
    </p:spTree>
    <p:extLst>
      <p:ext uri="{BB962C8B-B14F-4D97-AF65-F5344CB8AC3E}">
        <p14:creationId xmlns:p14="http://schemas.microsoft.com/office/powerpoint/2010/main" val="328099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SSAC’s role?</a:t>
            </a:r>
            <a:endParaRPr lang="en-US" dirty="0"/>
          </a:p>
        </p:txBody>
      </p:sp>
      <p:sp>
        <p:nvSpPr>
          <p:cNvPr id="3" name="Content Placeholder 2"/>
          <p:cNvSpPr>
            <a:spLocks noGrp="1"/>
          </p:cNvSpPr>
          <p:nvPr>
            <p:ph idx="1"/>
          </p:nvPr>
        </p:nvSpPr>
        <p:spPr/>
        <p:txBody>
          <a:bodyPr>
            <a:normAutofit fontScale="77500" lnSpcReduction="20000"/>
          </a:bodyPr>
          <a:lstStyle/>
          <a:p>
            <a:r>
              <a:rPr lang="en-GB" dirty="0">
                <a:latin typeface="Arial" charset="0"/>
              </a:rPr>
              <a:t>Gives advice and assistance to the Secretary of State and the Northern Ireland Department (either at the request of Ministers or under its own initiative); </a:t>
            </a:r>
          </a:p>
          <a:p>
            <a:pPr>
              <a:buNone/>
            </a:pPr>
            <a:endParaRPr lang="en-GB" dirty="0">
              <a:latin typeface="Arial" charset="0"/>
            </a:endParaRPr>
          </a:p>
          <a:p>
            <a:r>
              <a:rPr lang="en-GB" dirty="0">
                <a:latin typeface="Arial" charset="0"/>
              </a:rPr>
              <a:t>Scrutinises proposals in the form of draft regulations;</a:t>
            </a:r>
          </a:p>
          <a:p>
            <a:pPr>
              <a:buNone/>
            </a:pPr>
            <a:endParaRPr lang="en-GB" dirty="0">
              <a:latin typeface="Arial" charset="0"/>
            </a:endParaRPr>
          </a:p>
          <a:p>
            <a:r>
              <a:rPr lang="en-GB" dirty="0" smtClean="0">
                <a:latin typeface="Arial" charset="0"/>
              </a:rPr>
              <a:t>Have </a:t>
            </a:r>
            <a:r>
              <a:rPr lang="en-GB" dirty="0">
                <a:latin typeface="Arial" charset="0"/>
              </a:rPr>
              <a:t>a similar role of scrutiny in relation to regulations in Northern Ireland; </a:t>
            </a:r>
            <a:r>
              <a:rPr lang="en-GB" dirty="0" smtClean="0">
                <a:latin typeface="Arial" charset="0"/>
              </a:rPr>
              <a:t>will retain the power to scrutinise reserved social security matters for Scotland but not devolved social security matters</a:t>
            </a:r>
            <a:r>
              <a:rPr lang="en-GB" dirty="0" smtClean="0">
                <a:latin typeface="Verdana" charset="0"/>
              </a:rPr>
              <a:t> </a:t>
            </a:r>
            <a:endParaRPr lang="en-GB" dirty="0">
              <a:latin typeface="Verdana" charset="0"/>
            </a:endParaRPr>
          </a:p>
          <a:p>
            <a:pPr>
              <a:buNone/>
            </a:pPr>
            <a:endParaRPr lang="en-GB" dirty="0">
              <a:latin typeface="Arial" charset="0"/>
            </a:endParaRPr>
          </a:p>
          <a:p>
            <a:r>
              <a:rPr lang="en-GB" dirty="0">
                <a:latin typeface="Arial" charset="0"/>
              </a:rPr>
              <a:t>Has a memorandum of understanding with HMRC regarding benefits they administer</a:t>
            </a:r>
            <a:endParaRPr lang="en-US" dirty="0"/>
          </a:p>
        </p:txBody>
      </p:sp>
      <p:pic>
        <p:nvPicPr>
          <p:cNvPr id="4" name="Picture 3"/>
          <p:cNvPicPr>
            <a:picLocks noChangeAspect="1"/>
          </p:cNvPicPr>
          <p:nvPr/>
        </p:nvPicPr>
        <p:blipFill>
          <a:blip r:embed="rId3"/>
          <a:stretch>
            <a:fillRect/>
          </a:stretch>
        </p:blipFill>
        <p:spPr>
          <a:xfrm>
            <a:off x="280133" y="274638"/>
            <a:ext cx="3873500" cy="901700"/>
          </a:xfrm>
          <a:prstGeom prst="rect">
            <a:avLst/>
          </a:prstGeom>
        </p:spPr>
      </p:pic>
    </p:spTree>
    <p:extLst>
      <p:ext uri="{BB962C8B-B14F-4D97-AF65-F5344CB8AC3E}">
        <p14:creationId xmlns:p14="http://schemas.microsoft.com/office/powerpoint/2010/main" val="675329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dirty="0" smtClean="0"/>
              <a:t/>
            </a:r>
            <a:br>
              <a:rPr lang="en-US" dirty="0" smtClean="0"/>
            </a:br>
            <a:r>
              <a:rPr lang="en-US" dirty="0" smtClean="0"/>
              <a:t>Independent Work </a:t>
            </a:r>
            <a:r>
              <a:rPr lang="en-US" dirty="0" err="1" smtClean="0"/>
              <a:t>Programme</a:t>
            </a:r>
            <a:endParaRPr lang="en-US" dirty="0"/>
          </a:p>
        </p:txBody>
      </p:sp>
      <p:sp>
        <p:nvSpPr>
          <p:cNvPr id="3" name="Content Placeholder 2"/>
          <p:cNvSpPr>
            <a:spLocks noGrp="1"/>
          </p:cNvSpPr>
          <p:nvPr>
            <p:ph idx="1"/>
          </p:nvPr>
        </p:nvSpPr>
        <p:spPr>
          <a:xfrm>
            <a:off x="457200" y="1600200"/>
            <a:ext cx="8229600" cy="4711588"/>
          </a:xfrm>
        </p:spPr>
        <p:txBody>
          <a:bodyPr>
            <a:normAutofit fontScale="85000" lnSpcReduction="10000"/>
          </a:bodyPr>
          <a:lstStyle/>
          <a:p>
            <a:pPr marL="0" indent="0">
              <a:buNone/>
            </a:pPr>
            <a:r>
              <a:rPr lang="en-US" dirty="0"/>
              <a:t>SSAC can undertake to provide advice on its own initiative and carry out </a:t>
            </a:r>
            <a:r>
              <a:rPr lang="en-US" b="1" dirty="0"/>
              <a:t>research</a:t>
            </a:r>
            <a:r>
              <a:rPr lang="en-US" dirty="0"/>
              <a:t> to support its IWP in order to:</a:t>
            </a:r>
          </a:p>
          <a:p>
            <a:r>
              <a:rPr lang="en-US" dirty="0"/>
              <a:t>provide an </a:t>
            </a:r>
            <a:r>
              <a:rPr lang="en-US" b="1" dirty="0"/>
              <a:t>evidence base </a:t>
            </a:r>
            <a:r>
              <a:rPr lang="en-US" dirty="0"/>
              <a:t>for our work, improving members’ ability to </a:t>
            </a:r>
            <a:r>
              <a:rPr lang="en-US" dirty="0" err="1"/>
              <a:t>scrutinise</a:t>
            </a:r>
            <a:r>
              <a:rPr lang="en-US" dirty="0"/>
              <a:t> regulations and provide credible independent advice to ministers</a:t>
            </a:r>
          </a:p>
          <a:p>
            <a:r>
              <a:rPr lang="en-US" b="1" dirty="0"/>
              <a:t>add value </a:t>
            </a:r>
            <a:r>
              <a:rPr lang="en-US" dirty="0"/>
              <a:t>to the debate on a topic that is of current interest to government or a broad range of our stakeholders</a:t>
            </a:r>
          </a:p>
          <a:p>
            <a:r>
              <a:rPr lang="en-US" b="1" dirty="0"/>
              <a:t>stimulate debate </a:t>
            </a:r>
            <a:r>
              <a:rPr lang="en-US" dirty="0"/>
              <a:t>or discussion of a specific topic</a:t>
            </a:r>
          </a:p>
          <a:p>
            <a:r>
              <a:rPr lang="en-US" b="1" dirty="0"/>
              <a:t>introduce new thinking </a:t>
            </a:r>
            <a:r>
              <a:rPr lang="en-US" dirty="0"/>
              <a:t>on data analysis</a:t>
            </a:r>
          </a:p>
        </p:txBody>
      </p:sp>
      <p:pic>
        <p:nvPicPr>
          <p:cNvPr id="4" name="Picture 3"/>
          <p:cNvPicPr>
            <a:picLocks noChangeAspect="1"/>
          </p:cNvPicPr>
          <p:nvPr/>
        </p:nvPicPr>
        <p:blipFill>
          <a:blip r:embed="rId2"/>
          <a:stretch>
            <a:fillRect/>
          </a:stretch>
        </p:blipFill>
        <p:spPr>
          <a:xfrm>
            <a:off x="2521195" y="0"/>
            <a:ext cx="3873500" cy="901700"/>
          </a:xfrm>
          <a:prstGeom prst="rect">
            <a:avLst/>
          </a:prstGeom>
        </p:spPr>
      </p:pic>
    </p:spTree>
    <p:extLst>
      <p:ext uri="{BB962C8B-B14F-4D97-AF65-F5344CB8AC3E}">
        <p14:creationId xmlns:p14="http://schemas.microsoft.com/office/powerpoint/2010/main" val="1712828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66171"/>
          </a:xfrm>
        </p:spPr>
        <p:txBody>
          <a:bodyPr>
            <a:normAutofit fontScale="90000"/>
          </a:bodyPr>
          <a:lstStyle/>
          <a:p>
            <a:pPr algn="l"/>
            <a:r>
              <a:rPr lang="en-US" dirty="0" smtClean="0"/>
              <a:t/>
            </a:r>
            <a:br>
              <a:rPr lang="en-US" dirty="0" smtClean="0"/>
            </a:br>
            <a:r>
              <a:rPr lang="en-US" sz="3700" i="1" u="sng" dirty="0" smtClean="0"/>
              <a:t>Decision making &amp; mandatory reconsideration</a:t>
            </a:r>
            <a:endParaRPr lang="en-US" sz="3700" i="1" u="sng" dirty="0"/>
          </a:p>
        </p:txBody>
      </p:sp>
      <p:sp>
        <p:nvSpPr>
          <p:cNvPr id="3" name="Content Placeholder 2"/>
          <p:cNvSpPr>
            <a:spLocks noGrp="1"/>
          </p:cNvSpPr>
          <p:nvPr>
            <p:ph idx="1"/>
          </p:nvPr>
        </p:nvSpPr>
        <p:spPr>
          <a:xfrm>
            <a:off x="457200" y="1600200"/>
            <a:ext cx="8229600" cy="4711588"/>
          </a:xfrm>
        </p:spPr>
        <p:txBody>
          <a:bodyPr>
            <a:normAutofit fontScale="92500" lnSpcReduction="10000"/>
          </a:bodyPr>
          <a:lstStyle/>
          <a:p>
            <a:pPr marL="0" indent="0">
              <a:buNone/>
            </a:pPr>
            <a:r>
              <a:rPr lang="en-GB" dirty="0" smtClean="0"/>
              <a:t>IWP report, focused on:</a:t>
            </a:r>
          </a:p>
          <a:p>
            <a:r>
              <a:rPr lang="en-GB" dirty="0" smtClean="0"/>
              <a:t>ESA </a:t>
            </a:r>
            <a:r>
              <a:rPr lang="en-GB" dirty="0"/>
              <a:t>fitness for work </a:t>
            </a:r>
            <a:r>
              <a:rPr lang="en-GB" dirty="0" smtClean="0"/>
              <a:t>decisions (DWP) </a:t>
            </a:r>
          </a:p>
          <a:p>
            <a:r>
              <a:rPr lang="en-GB" dirty="0" smtClean="0"/>
              <a:t>tax </a:t>
            </a:r>
            <a:r>
              <a:rPr lang="en-GB" dirty="0"/>
              <a:t>credit awards (</a:t>
            </a:r>
            <a:r>
              <a:rPr lang="en-GB" dirty="0" smtClean="0"/>
              <a:t>HMRC)</a:t>
            </a:r>
            <a:r>
              <a:rPr lang="en-GB" dirty="0" smtClean="0">
                <a:effectLst/>
              </a:rPr>
              <a:t> </a:t>
            </a:r>
          </a:p>
          <a:p>
            <a:endParaRPr lang="en-GB" dirty="0"/>
          </a:p>
          <a:p>
            <a:pPr marL="0" indent="0">
              <a:buNone/>
            </a:pPr>
            <a:r>
              <a:rPr lang="en-GB" dirty="0" smtClean="0"/>
              <a:t>Consultation from Feb-March 2016. </a:t>
            </a:r>
          </a:p>
          <a:p>
            <a:r>
              <a:rPr lang="en-GB" dirty="0" smtClean="0"/>
              <a:t>80+ stakeholder responses </a:t>
            </a:r>
          </a:p>
          <a:p>
            <a:r>
              <a:rPr lang="en-GB" dirty="0" smtClean="0"/>
              <a:t>Discussions with DWP decision makers &amp; HMRC case workers</a:t>
            </a:r>
          </a:p>
          <a:p>
            <a:pPr marL="0" indent="0">
              <a:buNone/>
            </a:pPr>
            <a:r>
              <a:rPr lang="en-GB" dirty="0" smtClean="0"/>
              <a:t>Report expected June 2016</a:t>
            </a:r>
          </a:p>
          <a:p>
            <a:pPr marL="0" indent="0">
              <a:buNone/>
            </a:pPr>
            <a:endParaRPr lang="en-US" dirty="0"/>
          </a:p>
        </p:txBody>
      </p:sp>
      <p:pic>
        <p:nvPicPr>
          <p:cNvPr id="4" name="Picture 3"/>
          <p:cNvPicPr>
            <a:picLocks noChangeAspect="1"/>
          </p:cNvPicPr>
          <p:nvPr/>
        </p:nvPicPr>
        <p:blipFill>
          <a:blip r:embed="rId2"/>
          <a:stretch>
            <a:fillRect/>
          </a:stretch>
        </p:blipFill>
        <p:spPr>
          <a:xfrm>
            <a:off x="2521195" y="0"/>
            <a:ext cx="3873500" cy="901700"/>
          </a:xfrm>
          <a:prstGeom prst="rect">
            <a:avLst/>
          </a:prstGeom>
        </p:spPr>
      </p:pic>
    </p:spTree>
    <p:extLst>
      <p:ext uri="{BB962C8B-B14F-4D97-AF65-F5344CB8AC3E}">
        <p14:creationId xmlns:p14="http://schemas.microsoft.com/office/powerpoint/2010/main" val="1667467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DWP policy objectives for MR</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normAutofit lnSpcReduction="10000"/>
          </a:bodyPr>
          <a:lstStyle/>
          <a:p>
            <a:pPr marL="457200" lvl="0" indent="-457200">
              <a:buFont typeface="+mj-lt"/>
              <a:buAutoNum type="arabicPeriod"/>
            </a:pPr>
            <a:r>
              <a:rPr lang="en-GB" dirty="0"/>
              <a:t>To resolve disputes as early as possible;</a:t>
            </a:r>
          </a:p>
          <a:p>
            <a:pPr marL="457200" lvl="0" indent="-457200">
              <a:buFont typeface="+mj-lt"/>
              <a:buAutoNum type="arabicPeriod"/>
            </a:pPr>
            <a:r>
              <a:rPr lang="en-GB" dirty="0"/>
              <a:t>To reduce unnecessary demand on HMCTS by resolving more disputes internally;</a:t>
            </a:r>
          </a:p>
          <a:p>
            <a:pPr marL="457200" lvl="0" indent="-457200">
              <a:buFont typeface="+mj-lt"/>
              <a:buAutoNum type="arabicPeriod"/>
            </a:pPr>
            <a:r>
              <a:rPr lang="en-GB" dirty="0"/>
              <a:t>To consider revising a decision where </a:t>
            </a:r>
            <a:r>
              <a:rPr lang="en-GB" dirty="0" smtClean="0"/>
              <a:t>appropriate;</a:t>
            </a:r>
            <a:endParaRPr lang="en-GB" dirty="0"/>
          </a:p>
          <a:p>
            <a:pPr marL="457200" lvl="0" indent="-457200">
              <a:buFont typeface="+mj-lt"/>
              <a:buAutoNum type="arabicPeriod"/>
            </a:pPr>
            <a:r>
              <a:rPr lang="en-GB" dirty="0"/>
              <a:t>To </a:t>
            </a:r>
            <a:r>
              <a:rPr lang="en-GB" dirty="0" smtClean="0"/>
              <a:t>provide </a:t>
            </a:r>
            <a:r>
              <a:rPr lang="en-GB" dirty="0"/>
              <a:t>a full explanation of the decision; and</a:t>
            </a:r>
          </a:p>
          <a:p>
            <a:pPr marL="457200" lvl="0" indent="-457200">
              <a:buFont typeface="+mj-lt"/>
              <a:buAutoNum type="arabicPeriod"/>
            </a:pPr>
            <a:r>
              <a:rPr lang="en-GB" dirty="0"/>
              <a:t>To encourage claimants to identify and provide additional evidence that may affect the decision, so that they can receive the correct decision at the earliest opportunity </a:t>
            </a:r>
            <a:endParaRPr lang="en-GB" dirty="0" smtClean="0"/>
          </a:p>
          <a:p>
            <a:pPr lvl="0"/>
            <a:endParaRPr lang="en-GB" sz="1600" dirty="0"/>
          </a:p>
          <a:p>
            <a:pPr lvl="0"/>
            <a:r>
              <a:rPr lang="en-GB" sz="1600" dirty="0" smtClean="0"/>
              <a:t>DWP (2013) “Appeals </a:t>
            </a:r>
            <a:r>
              <a:rPr lang="en-GB" sz="1600" dirty="0"/>
              <a:t>Reform: An </a:t>
            </a:r>
            <a:r>
              <a:rPr lang="en-GB" sz="1600" dirty="0" smtClean="0"/>
              <a:t>Introduction”</a:t>
            </a:r>
            <a:endParaRPr lang="en-GB" sz="1600" dirty="0"/>
          </a:p>
          <a:p>
            <a:endParaRPr lang="en-US" dirty="0"/>
          </a:p>
        </p:txBody>
      </p:sp>
    </p:spTree>
    <p:extLst>
      <p:ext uri="{BB962C8B-B14F-4D97-AF65-F5344CB8AC3E}">
        <p14:creationId xmlns:p14="http://schemas.microsoft.com/office/powerpoint/2010/main" val="3686285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MR Time limits</a:t>
            </a:r>
            <a:r>
              <a:rPr lang="en-US" smtClean="0"/>
              <a:t>: 28 </a:t>
            </a:r>
            <a:r>
              <a:rPr lang="en-US" dirty="0" smtClean="0"/>
              <a:t>days</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r>
              <a:rPr lang="en-US" dirty="0" smtClean="0"/>
              <a:t>Stakeholder </a:t>
            </a:r>
            <a:r>
              <a:rPr lang="en-US" dirty="0"/>
              <a:t>responses evidencing difficulties: </a:t>
            </a:r>
          </a:p>
          <a:p>
            <a:pPr marL="342900" indent="-342900">
              <a:buFont typeface="Arial"/>
              <a:buChar char="•"/>
            </a:pPr>
            <a:r>
              <a:rPr lang="en-US" dirty="0"/>
              <a:t>Knowing about time limits </a:t>
            </a:r>
          </a:p>
          <a:p>
            <a:pPr marL="342900" indent="-342900">
              <a:buFont typeface="Arial"/>
              <a:buChar char="•"/>
            </a:pPr>
            <a:r>
              <a:rPr lang="en-US" dirty="0"/>
              <a:t>Meeting them (including getting advice w/in time limits)</a:t>
            </a:r>
          </a:p>
          <a:p>
            <a:pPr marL="342900" indent="-342900">
              <a:buFont typeface="Arial"/>
              <a:buChar char="•"/>
            </a:pPr>
            <a:r>
              <a:rPr lang="en-US" dirty="0"/>
              <a:t>Providing additional evidence on time</a:t>
            </a:r>
          </a:p>
          <a:p>
            <a:pPr marL="342900" indent="-342900">
              <a:buFont typeface="Arial"/>
              <a:buChar char="•"/>
            </a:pPr>
            <a:r>
              <a:rPr lang="en-US" dirty="0"/>
              <a:t>Getting DMs to wait for new evidence </a:t>
            </a:r>
          </a:p>
          <a:p>
            <a:pPr marL="342900" indent="-342900">
              <a:buFont typeface="Arial"/>
              <a:buChar char="•"/>
            </a:pPr>
            <a:r>
              <a:rPr lang="en-US" dirty="0"/>
              <a:t>Disputing time limits &amp; securing extensions</a:t>
            </a:r>
          </a:p>
          <a:p>
            <a:endParaRPr lang="en-US" dirty="0"/>
          </a:p>
        </p:txBody>
      </p:sp>
    </p:spTree>
    <p:extLst>
      <p:ext uri="{BB962C8B-B14F-4D97-AF65-F5344CB8AC3E}">
        <p14:creationId xmlns:p14="http://schemas.microsoft.com/office/powerpoint/2010/main" val="3347631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Communications – nature &amp; content</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342900" indent="-342900">
              <a:buFont typeface="Arial"/>
              <a:buChar char="•"/>
            </a:pPr>
            <a:r>
              <a:rPr lang="en-US" dirty="0"/>
              <a:t>Phone-calls difficult for (vulnerable) claimants - </a:t>
            </a:r>
            <a:r>
              <a:rPr lang="en-US" dirty="0" smtClean="0"/>
              <a:t>reasonable </a:t>
            </a:r>
            <a:r>
              <a:rPr lang="en-US" dirty="0"/>
              <a:t>adjustments needed in </a:t>
            </a:r>
            <a:r>
              <a:rPr lang="en-US" dirty="0" smtClean="0"/>
              <a:t>communications</a:t>
            </a:r>
            <a:endParaRPr lang="en-US" dirty="0"/>
          </a:p>
          <a:p>
            <a:pPr marL="342900" indent="-342900">
              <a:buFont typeface="Arial"/>
              <a:buChar char="•"/>
            </a:pPr>
            <a:r>
              <a:rPr lang="en-US" dirty="0" smtClean="0"/>
              <a:t>Advisors </a:t>
            </a:r>
            <a:r>
              <a:rPr lang="en-US" dirty="0"/>
              <a:t>are not </a:t>
            </a:r>
            <a:r>
              <a:rPr lang="en-US" dirty="0" smtClean="0"/>
              <a:t>included </a:t>
            </a:r>
            <a:r>
              <a:rPr lang="en-US" dirty="0"/>
              <a:t>in communications</a:t>
            </a:r>
          </a:p>
          <a:p>
            <a:pPr marL="342900" indent="-342900">
              <a:buFont typeface="Arial"/>
              <a:buChar char="•"/>
            </a:pPr>
            <a:r>
              <a:rPr lang="en-US" dirty="0"/>
              <a:t>Electronic communications not used routinely (though HMRC currently </a:t>
            </a:r>
            <a:r>
              <a:rPr lang="en-US" dirty="0" err="1"/>
              <a:t>trialling</a:t>
            </a:r>
            <a:r>
              <a:rPr lang="en-US" dirty="0"/>
              <a:t> this)</a:t>
            </a:r>
          </a:p>
          <a:p>
            <a:pPr marL="342900" indent="-342900">
              <a:buFont typeface="Arial"/>
              <a:buChar char="•"/>
            </a:pPr>
            <a:r>
              <a:rPr lang="en-US" dirty="0"/>
              <a:t>Calls are overly scripted and general</a:t>
            </a:r>
          </a:p>
          <a:p>
            <a:pPr marL="342900" indent="-342900">
              <a:buFont typeface="Arial"/>
              <a:buChar char="•"/>
            </a:pPr>
            <a:r>
              <a:rPr lang="en-US" dirty="0" smtClean="0"/>
              <a:t>Claimants </a:t>
            </a:r>
            <a:r>
              <a:rPr lang="en-US" dirty="0"/>
              <a:t>are receiving misleading info on likely success of MR – and appeal</a:t>
            </a:r>
          </a:p>
          <a:p>
            <a:endParaRPr lang="en-US" dirty="0"/>
          </a:p>
        </p:txBody>
      </p:sp>
    </p:spTree>
    <p:extLst>
      <p:ext uri="{BB962C8B-B14F-4D97-AF65-F5344CB8AC3E}">
        <p14:creationId xmlns:p14="http://schemas.microsoft.com/office/powerpoint/2010/main" val="41786071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Evidence gathering</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normAutofit/>
          </a:bodyPr>
          <a:lstStyle/>
          <a:p>
            <a:pPr marL="342900" indent="-342900">
              <a:buFont typeface="Arial"/>
              <a:buChar char="•"/>
            </a:pPr>
            <a:r>
              <a:rPr lang="en-US" dirty="0"/>
              <a:t>Claim forms are not eliciting the necessary information</a:t>
            </a:r>
          </a:p>
          <a:p>
            <a:pPr marL="342900" indent="-342900">
              <a:buFont typeface="Arial"/>
              <a:buChar char="•"/>
            </a:pPr>
            <a:r>
              <a:rPr lang="en-US" dirty="0"/>
              <a:t>Lack of specificity in departmental requests for further </a:t>
            </a:r>
            <a:r>
              <a:rPr lang="en-US" dirty="0" smtClean="0"/>
              <a:t>evidence – nothing from stakeholders to suggest that DMs are identifying the evidential gap and specifically directing claimants to fill this gap</a:t>
            </a:r>
            <a:endParaRPr lang="en-US" dirty="0"/>
          </a:p>
          <a:p>
            <a:pPr marL="342900" indent="-342900">
              <a:buFont typeface="Arial"/>
              <a:buChar char="•"/>
            </a:pPr>
            <a:r>
              <a:rPr lang="en-US" dirty="0"/>
              <a:t>Undue emphasis placed on getting medical evidence when this may not be appropriate to the </a:t>
            </a:r>
            <a:r>
              <a:rPr lang="en-US" dirty="0" smtClean="0"/>
              <a:t>claim</a:t>
            </a:r>
          </a:p>
          <a:p>
            <a:endParaRPr lang="en-US" dirty="0"/>
          </a:p>
        </p:txBody>
      </p:sp>
    </p:spTree>
    <p:extLst>
      <p:ext uri="{BB962C8B-B14F-4D97-AF65-F5344CB8AC3E}">
        <p14:creationId xmlns:p14="http://schemas.microsoft.com/office/powerpoint/2010/main" val="821892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dirty="0" smtClean="0"/>
              <a:t>. MR Notices (MRNs)</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342900" indent="-342900">
              <a:buFont typeface="Arial"/>
              <a:buChar char="•"/>
            </a:pPr>
            <a:r>
              <a:rPr lang="en-US" dirty="0"/>
              <a:t>Not clear whether MR has been requested or completed – CPAG “three stage process”</a:t>
            </a:r>
          </a:p>
          <a:p>
            <a:pPr marL="342900" indent="-342900">
              <a:buFont typeface="Arial"/>
              <a:buChar char="•"/>
            </a:pPr>
            <a:r>
              <a:rPr lang="en-US" dirty="0"/>
              <a:t>Not clear to claimants what the </a:t>
            </a:r>
            <a:r>
              <a:rPr lang="en-US" dirty="0" smtClean="0"/>
              <a:t>outcome of the MR is – </a:t>
            </a:r>
            <a:r>
              <a:rPr lang="en-US" dirty="0"/>
              <a:t>judicial evidence that MRNs are poor quality</a:t>
            </a:r>
          </a:p>
          <a:p>
            <a:pPr marL="342900" indent="-342900">
              <a:buFont typeface="Arial"/>
              <a:buChar char="•"/>
            </a:pPr>
            <a:r>
              <a:rPr lang="en-US" dirty="0"/>
              <a:t>MRNs not clear on further appeal routes and become a barrier to accessing appeal rights</a:t>
            </a:r>
          </a:p>
          <a:p>
            <a:endParaRPr lang="en-US" dirty="0"/>
          </a:p>
        </p:txBody>
      </p:sp>
    </p:spTree>
    <p:extLst>
      <p:ext uri="{BB962C8B-B14F-4D97-AF65-F5344CB8AC3E}">
        <p14:creationId xmlns:p14="http://schemas.microsoft.com/office/powerpoint/2010/main" val="9660063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DM guidance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342900" indent="-342900">
              <a:buFont typeface="Arial"/>
              <a:buChar char="•"/>
            </a:pPr>
            <a:r>
              <a:rPr lang="en-US" dirty="0"/>
              <a:t>Extensive (and growing)</a:t>
            </a:r>
          </a:p>
          <a:p>
            <a:pPr marL="342900" indent="-342900">
              <a:buFont typeface="Arial"/>
              <a:buChar char="•"/>
            </a:pPr>
            <a:r>
              <a:rPr lang="en-US" dirty="0"/>
              <a:t>Accurate and reliable</a:t>
            </a:r>
          </a:p>
          <a:p>
            <a:pPr marL="342900" indent="-342900">
              <a:buFont typeface="Arial"/>
              <a:buChar char="•"/>
            </a:pPr>
            <a:r>
              <a:rPr lang="en-US" dirty="0"/>
              <a:t>Difficulties in searching and navigating, reducing reliance on guidance and increasing reliance on colleagues’ knowledge</a:t>
            </a:r>
          </a:p>
          <a:p>
            <a:endParaRPr lang="en-US" dirty="0"/>
          </a:p>
        </p:txBody>
      </p:sp>
    </p:spTree>
    <p:extLst>
      <p:ext uri="{BB962C8B-B14F-4D97-AF65-F5344CB8AC3E}">
        <p14:creationId xmlns:p14="http://schemas.microsoft.com/office/powerpoint/2010/main" val="410905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Interpreting (medical) evidence</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342900" indent="-342900">
              <a:buFont typeface="Arial"/>
              <a:buChar char="•"/>
            </a:pPr>
            <a:r>
              <a:rPr lang="en-US" dirty="0"/>
              <a:t>HCP hotline for DMs, but difficult to get through</a:t>
            </a:r>
          </a:p>
          <a:p>
            <a:pPr marL="342900" indent="-342900">
              <a:buFont typeface="Arial"/>
              <a:buChar char="•"/>
            </a:pPr>
            <a:r>
              <a:rPr lang="en-US" dirty="0"/>
              <a:t>Failures by DMs to explore/clarify inconsistencies b/w HCP </a:t>
            </a:r>
            <a:r>
              <a:rPr lang="en-US" dirty="0" smtClean="0"/>
              <a:t>reports and </a:t>
            </a:r>
            <a:r>
              <a:rPr lang="en-US" dirty="0"/>
              <a:t>other evidence</a:t>
            </a:r>
          </a:p>
          <a:p>
            <a:pPr marL="342900" indent="-342900">
              <a:buFont typeface="Arial"/>
              <a:buChar char="•"/>
            </a:pPr>
            <a:r>
              <a:rPr lang="en-US" dirty="0"/>
              <a:t>Seen as a missed opportunity to review decisions thoroughly</a:t>
            </a:r>
          </a:p>
          <a:p>
            <a:endParaRPr lang="en-US" dirty="0"/>
          </a:p>
        </p:txBody>
      </p:sp>
    </p:spTree>
    <p:extLst>
      <p:ext uri="{BB962C8B-B14F-4D97-AF65-F5344CB8AC3E}">
        <p14:creationId xmlns:p14="http://schemas.microsoft.com/office/powerpoint/2010/main" val="3798169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Process issues </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pPr marL="342900" indent="-342900">
              <a:buFont typeface="Arial"/>
              <a:buChar char="•"/>
            </a:pPr>
            <a:r>
              <a:rPr lang="en-US" dirty="0"/>
              <a:t>Claimants having to appeal (with reasons) before seeing HCP evidence used by DMs</a:t>
            </a:r>
          </a:p>
          <a:p>
            <a:pPr marL="342900" indent="-342900">
              <a:buFont typeface="Arial"/>
              <a:buChar char="•"/>
            </a:pPr>
            <a:r>
              <a:rPr lang="en-US" dirty="0"/>
              <a:t>Judicial recommendation that sanctions (quasi-criminal) should be excluded from MR process, or expedited through to appeal to comply with art.5 ECHR</a:t>
            </a:r>
          </a:p>
          <a:p>
            <a:pPr marL="342900" indent="-342900">
              <a:buFont typeface="Arial"/>
              <a:buChar char="•"/>
            </a:pPr>
            <a:r>
              <a:rPr lang="en-US" dirty="0"/>
              <a:t>Need for separate MRs on separate decisions that claimant (incorrectly) thinks are one decision &amp; only makes one application for MR</a:t>
            </a:r>
          </a:p>
          <a:p>
            <a:endParaRPr lang="en-US" dirty="0"/>
          </a:p>
        </p:txBody>
      </p:sp>
    </p:spTree>
    <p:extLst>
      <p:ext uri="{BB962C8B-B14F-4D97-AF65-F5344CB8AC3E}">
        <p14:creationId xmlns:p14="http://schemas.microsoft.com/office/powerpoint/2010/main" val="30031574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the policy objectives?</a:t>
            </a:r>
            <a:endParaRPr lang="en-US" dirty="0"/>
          </a:p>
        </p:txBody>
      </p:sp>
      <p:sp>
        <p:nvSpPr>
          <p:cNvPr id="3" name="Content Placeholder 2"/>
          <p:cNvSpPr>
            <a:spLocks noGrp="1"/>
          </p:cNvSpPr>
          <p:nvPr>
            <p:ph sz="half" idx="1"/>
          </p:nvPr>
        </p:nvSpPr>
        <p:spPr/>
        <p:txBody>
          <a:bodyPr/>
          <a:lstStyle/>
          <a:p>
            <a:pPr lvl="0"/>
            <a:r>
              <a:rPr lang="en-GB" dirty="0" smtClean="0"/>
              <a:t>1. Resolve </a:t>
            </a:r>
            <a:r>
              <a:rPr lang="en-GB" dirty="0"/>
              <a:t>disputes as early as possible:</a:t>
            </a:r>
          </a:p>
          <a:p>
            <a:endParaRPr lang="en-US" dirty="0"/>
          </a:p>
        </p:txBody>
      </p:sp>
      <p:sp>
        <p:nvSpPr>
          <p:cNvPr id="4" name="Content Placeholder 3"/>
          <p:cNvSpPr>
            <a:spLocks noGrp="1"/>
          </p:cNvSpPr>
          <p:nvPr>
            <p:ph sz="half" idx="2"/>
          </p:nvPr>
        </p:nvSpPr>
        <p:spPr/>
        <p:txBody>
          <a:bodyPr>
            <a:normAutofit/>
          </a:bodyPr>
          <a:lstStyle/>
          <a:p>
            <a:pPr marL="342900" lvl="0" indent="-342900">
              <a:buFont typeface="Arial"/>
              <a:buChar char="•"/>
            </a:pPr>
            <a:r>
              <a:rPr lang="en-GB" dirty="0" smtClean="0"/>
              <a:t>Difficult to know – concern from stakeholders that the process was prolonging the resolution of disputes and creating a barrier to accessing justice</a:t>
            </a:r>
          </a:p>
          <a:p>
            <a:pPr marL="342900" lvl="0" indent="-342900">
              <a:buFont typeface="Arial"/>
              <a:buChar char="•"/>
            </a:pPr>
            <a:r>
              <a:rPr lang="en-GB" dirty="0" smtClean="0"/>
              <a:t>DWP </a:t>
            </a:r>
            <a:r>
              <a:rPr lang="en-GB" dirty="0"/>
              <a:t>Claimant Experience Survey 2014/15 </a:t>
            </a:r>
            <a:r>
              <a:rPr lang="en-GB" dirty="0" smtClean="0"/>
              <a:t> found that ESA appeal process was </a:t>
            </a:r>
            <a:r>
              <a:rPr lang="en-GB" dirty="0"/>
              <a:t>“perceived to be a lengthy, complex, and error-prone process, involving staff who were not always equipped with the knowledge </a:t>
            </a:r>
            <a:r>
              <a:rPr lang="en-GB" dirty="0" smtClean="0"/>
              <a:t>required” </a:t>
            </a:r>
            <a:endParaRPr lang="en-GB" dirty="0"/>
          </a:p>
          <a:p>
            <a:pPr marL="457200" lvl="0" indent="-457200">
              <a:buFont typeface="+mj-lt"/>
              <a:buAutoNum type="arabicPeriod"/>
            </a:pPr>
            <a:endParaRPr lang="en-GB" dirty="0"/>
          </a:p>
          <a:p>
            <a:endParaRPr lang="en-US" dirty="0"/>
          </a:p>
        </p:txBody>
      </p:sp>
    </p:spTree>
    <p:extLst>
      <p:ext uri="{BB962C8B-B14F-4D97-AF65-F5344CB8AC3E}">
        <p14:creationId xmlns:p14="http://schemas.microsoft.com/office/powerpoint/2010/main" val="23633373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the policy objectives?</a:t>
            </a:r>
            <a:endParaRPr lang="en-US" dirty="0"/>
          </a:p>
        </p:txBody>
      </p:sp>
      <p:sp>
        <p:nvSpPr>
          <p:cNvPr id="3" name="Content Placeholder 2"/>
          <p:cNvSpPr>
            <a:spLocks noGrp="1"/>
          </p:cNvSpPr>
          <p:nvPr>
            <p:ph sz="half" idx="1"/>
          </p:nvPr>
        </p:nvSpPr>
        <p:spPr/>
        <p:txBody>
          <a:bodyPr/>
          <a:lstStyle/>
          <a:p>
            <a:r>
              <a:rPr lang="en-US" dirty="0" smtClean="0"/>
              <a:t>2. Reduce demand on HMCTS</a:t>
            </a:r>
            <a:endParaRPr lang="en-US" dirty="0"/>
          </a:p>
        </p:txBody>
      </p:sp>
      <p:sp>
        <p:nvSpPr>
          <p:cNvPr id="4" name="Content Placeholder 3"/>
          <p:cNvSpPr>
            <a:spLocks noGrp="1"/>
          </p:cNvSpPr>
          <p:nvPr>
            <p:ph sz="half" idx="2"/>
          </p:nvPr>
        </p:nvSpPr>
        <p:spPr/>
        <p:txBody>
          <a:bodyPr>
            <a:normAutofit lnSpcReduction="10000"/>
          </a:bodyPr>
          <a:lstStyle/>
          <a:p>
            <a:pPr marL="342900" lvl="0" indent="-342900">
              <a:buFont typeface="Arial"/>
              <a:buChar char="•"/>
            </a:pPr>
            <a:r>
              <a:rPr lang="en-GB" dirty="0" smtClean="0"/>
              <a:t>R Thomas: important work on tribunal trends, </a:t>
            </a:r>
            <a:r>
              <a:rPr lang="en-GB" smtClean="0"/>
              <a:t>with current downward </a:t>
            </a:r>
            <a:r>
              <a:rPr lang="en-GB" dirty="0" smtClean="0"/>
              <a:t>trajectory. </a:t>
            </a:r>
          </a:p>
          <a:p>
            <a:pPr marL="342900" lvl="0" indent="-342900">
              <a:buFont typeface="Arial"/>
              <a:buChar char="•"/>
            </a:pPr>
            <a:r>
              <a:rPr lang="en-US" dirty="0" smtClean="0"/>
              <a:t>Appeals </a:t>
            </a:r>
            <a:r>
              <a:rPr lang="en-US" dirty="0"/>
              <a:t>against ESA decisions decreased by 86% in July to September 2014 compared to the same quarter in 2013.</a:t>
            </a:r>
            <a:endParaRPr lang="en-GB" dirty="0" smtClean="0"/>
          </a:p>
          <a:p>
            <a:pPr marL="342900" lvl="0" indent="-342900">
              <a:buFont typeface="Arial"/>
              <a:buChar char="•"/>
            </a:pPr>
            <a:r>
              <a:rPr lang="en-GB" dirty="0" smtClean="0"/>
              <a:t>Marked decline across other DWP benefits subject to MR but no </a:t>
            </a:r>
            <a:r>
              <a:rPr lang="en-GB" dirty="0"/>
              <a:t>similar decline in Housing Benefit/Council Tax Reduction, which have not been subject to </a:t>
            </a:r>
            <a:r>
              <a:rPr lang="en-GB" dirty="0" smtClean="0"/>
              <a:t>MR</a:t>
            </a:r>
          </a:p>
          <a:p>
            <a:pPr marL="342900" lvl="0" indent="-342900">
              <a:buFont typeface="Arial"/>
              <a:buChar char="•"/>
            </a:pPr>
            <a:r>
              <a:rPr lang="en-GB" dirty="0" smtClean="0"/>
              <a:t>Meets the objective but concern that appeal rights are not being accessed</a:t>
            </a:r>
            <a:endParaRPr lang="en-GB" dirty="0"/>
          </a:p>
          <a:p>
            <a:endParaRPr lang="en-US" dirty="0"/>
          </a:p>
        </p:txBody>
      </p:sp>
    </p:spTree>
    <p:extLst>
      <p:ext uri="{BB962C8B-B14F-4D97-AF65-F5344CB8AC3E}">
        <p14:creationId xmlns:p14="http://schemas.microsoft.com/office/powerpoint/2010/main" val="3174659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the policy objectives?</a:t>
            </a:r>
          </a:p>
        </p:txBody>
      </p:sp>
      <p:sp>
        <p:nvSpPr>
          <p:cNvPr id="3" name="Content Placeholder 2"/>
          <p:cNvSpPr>
            <a:spLocks noGrp="1"/>
          </p:cNvSpPr>
          <p:nvPr>
            <p:ph sz="half" idx="1"/>
          </p:nvPr>
        </p:nvSpPr>
        <p:spPr/>
        <p:txBody>
          <a:bodyPr/>
          <a:lstStyle/>
          <a:p>
            <a:r>
              <a:rPr lang="en-US" dirty="0" smtClean="0"/>
              <a:t>3. </a:t>
            </a:r>
            <a:r>
              <a:rPr lang="en-GB" dirty="0"/>
              <a:t>R</a:t>
            </a:r>
            <a:r>
              <a:rPr lang="en-GB" dirty="0" smtClean="0"/>
              <a:t>evising </a:t>
            </a:r>
            <a:r>
              <a:rPr lang="en-GB" dirty="0"/>
              <a:t>a decision where appropriate</a:t>
            </a:r>
            <a:endParaRPr lang="en-US" dirty="0"/>
          </a:p>
        </p:txBody>
      </p:sp>
      <p:sp>
        <p:nvSpPr>
          <p:cNvPr id="4" name="Content Placeholder 3"/>
          <p:cNvSpPr>
            <a:spLocks noGrp="1"/>
          </p:cNvSpPr>
          <p:nvPr>
            <p:ph sz="half" idx="2"/>
          </p:nvPr>
        </p:nvSpPr>
        <p:spPr/>
        <p:txBody>
          <a:bodyPr>
            <a:normAutofit/>
          </a:bodyPr>
          <a:lstStyle/>
          <a:p>
            <a:pPr marL="342900" indent="-342900">
              <a:buFont typeface="Arial"/>
              <a:buChar char="•"/>
            </a:pPr>
            <a:r>
              <a:rPr lang="en-US" dirty="0" smtClean="0"/>
              <a:t>Limited data on overturn rates following MR – relates </a:t>
            </a:r>
            <a:r>
              <a:rPr lang="en-GB" dirty="0" smtClean="0"/>
              <a:t>to </a:t>
            </a:r>
            <a:r>
              <a:rPr lang="en-GB" dirty="0"/>
              <a:t>sanctions and Personal Independence Payment </a:t>
            </a:r>
            <a:endParaRPr lang="en-GB" dirty="0" smtClean="0"/>
          </a:p>
          <a:p>
            <a:pPr marL="342900" indent="-342900">
              <a:buFont typeface="Arial"/>
              <a:buChar char="•"/>
            </a:pPr>
            <a:r>
              <a:rPr lang="en-GB" dirty="0" smtClean="0"/>
              <a:t>6% of ESA sanctions decisions subject to MR &amp; 63% of these overturned at MR (</a:t>
            </a:r>
            <a:r>
              <a:rPr lang="en-GB" dirty="0"/>
              <a:t>October 2013-March 2015 </a:t>
            </a:r>
            <a:r>
              <a:rPr lang="en-GB" dirty="0" smtClean="0"/>
              <a:t>)</a:t>
            </a:r>
          </a:p>
          <a:p>
            <a:pPr marL="342900" indent="-342900">
              <a:buFont typeface="Arial"/>
              <a:buChar char="•"/>
            </a:pPr>
            <a:r>
              <a:rPr lang="en-GB" dirty="0" smtClean="0"/>
              <a:t>Response to PQ </a:t>
            </a:r>
            <a:r>
              <a:rPr lang="en-GB" dirty="0"/>
              <a:t>(</a:t>
            </a:r>
            <a:r>
              <a:rPr lang="en-GB" dirty="0" smtClean="0"/>
              <a:t>Oct 2015) stated DWP’s intention to publish data on MR outcomes</a:t>
            </a:r>
          </a:p>
          <a:p>
            <a:pPr marL="342900" indent="-342900">
              <a:buFont typeface="Arial"/>
              <a:buChar char="•"/>
            </a:pPr>
            <a:r>
              <a:rPr lang="en-GB" dirty="0" smtClean="0"/>
              <a:t>No data available from HMRC</a:t>
            </a:r>
          </a:p>
          <a:p>
            <a:pPr marL="342900" indent="-342900">
              <a:buFont typeface="Arial"/>
              <a:buChar char="•"/>
            </a:pPr>
            <a:r>
              <a:rPr lang="en-GB" dirty="0"/>
              <a:t>S</a:t>
            </a:r>
            <a:r>
              <a:rPr lang="en-GB" dirty="0" smtClean="0"/>
              <a:t>takeholder evidence that it </a:t>
            </a:r>
            <a:r>
              <a:rPr lang="en-GB" dirty="0"/>
              <a:t>was rare for claimants to have their fitness for work </a:t>
            </a:r>
            <a:r>
              <a:rPr lang="en-GB" dirty="0" smtClean="0"/>
              <a:t>decisions overturned</a:t>
            </a:r>
            <a:endParaRPr lang="en-US" dirty="0"/>
          </a:p>
        </p:txBody>
      </p:sp>
    </p:spTree>
    <p:extLst>
      <p:ext uri="{BB962C8B-B14F-4D97-AF65-F5344CB8AC3E}">
        <p14:creationId xmlns:p14="http://schemas.microsoft.com/office/powerpoint/2010/main" val="14780864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the policy objectives?</a:t>
            </a:r>
          </a:p>
        </p:txBody>
      </p:sp>
      <p:sp>
        <p:nvSpPr>
          <p:cNvPr id="3" name="Content Placeholder 2"/>
          <p:cNvSpPr>
            <a:spLocks noGrp="1"/>
          </p:cNvSpPr>
          <p:nvPr>
            <p:ph sz="half" idx="1"/>
          </p:nvPr>
        </p:nvSpPr>
        <p:spPr/>
        <p:txBody>
          <a:bodyPr/>
          <a:lstStyle/>
          <a:p>
            <a:r>
              <a:rPr lang="en-US" dirty="0" smtClean="0"/>
              <a:t>4. Provide </a:t>
            </a:r>
            <a:r>
              <a:rPr lang="en-GB" dirty="0" smtClean="0"/>
              <a:t>full </a:t>
            </a:r>
            <a:r>
              <a:rPr lang="en-GB" dirty="0"/>
              <a:t>explanation of the decision</a:t>
            </a:r>
            <a:endParaRPr lang="en-US" dirty="0"/>
          </a:p>
        </p:txBody>
      </p:sp>
      <p:sp>
        <p:nvSpPr>
          <p:cNvPr id="4" name="Content Placeholder 3"/>
          <p:cNvSpPr>
            <a:spLocks noGrp="1"/>
          </p:cNvSpPr>
          <p:nvPr>
            <p:ph sz="half" idx="2"/>
          </p:nvPr>
        </p:nvSpPr>
        <p:spPr/>
        <p:txBody>
          <a:bodyPr/>
          <a:lstStyle/>
          <a:p>
            <a:pPr marL="342900" lvl="0" indent="-342900">
              <a:buFont typeface="Arial"/>
              <a:buChar char="•"/>
            </a:pPr>
            <a:r>
              <a:rPr lang="en-GB" dirty="0" smtClean="0"/>
              <a:t>Communications with claimants not optimal</a:t>
            </a:r>
          </a:p>
          <a:p>
            <a:pPr marL="342900" lvl="0" indent="-342900">
              <a:buFont typeface="Arial"/>
              <a:buChar char="•"/>
            </a:pPr>
            <a:r>
              <a:rPr lang="en-GB" dirty="0" smtClean="0"/>
              <a:t>Process issues around requesting MR and receiving MRN</a:t>
            </a:r>
          </a:p>
          <a:p>
            <a:pPr marL="342900" indent="-342900">
              <a:buFont typeface="Arial"/>
              <a:buChar char="•"/>
            </a:pPr>
            <a:r>
              <a:rPr lang="en-GB" dirty="0"/>
              <a:t>MRNs lacking clarity</a:t>
            </a:r>
          </a:p>
          <a:p>
            <a:pPr lvl="0"/>
            <a:endParaRPr lang="en-GB" dirty="0"/>
          </a:p>
          <a:p>
            <a:endParaRPr lang="en-US" dirty="0"/>
          </a:p>
          <a:p>
            <a:endParaRPr lang="en-US" dirty="0"/>
          </a:p>
        </p:txBody>
      </p:sp>
      <p:sp>
        <p:nvSpPr>
          <p:cNvPr id="5" name="TextBox 4"/>
          <p:cNvSpPr txBox="1"/>
          <p:nvPr/>
        </p:nvSpPr>
        <p:spPr>
          <a:xfrm>
            <a:off x="3846286" y="3247571"/>
            <a:ext cx="914400" cy="914400"/>
          </a:xfrm>
          <a:prstGeom prst="rect">
            <a:avLst/>
          </a:prstGeom>
        </p:spPr>
        <p:txBody>
          <a:bodyPr vert="horz" wrap="none" lIns="91440" tIns="45720" rIns="91440" bIns="45720" rtlCol="0" anchor="ctr">
            <a:normAutofit/>
          </a:bodyPr>
          <a:lstStyle/>
          <a:p>
            <a:endParaRPr lang="en-US" dirty="0" smtClean="0"/>
          </a:p>
        </p:txBody>
      </p:sp>
    </p:spTree>
    <p:extLst>
      <p:ext uri="{BB962C8B-B14F-4D97-AF65-F5344CB8AC3E}">
        <p14:creationId xmlns:p14="http://schemas.microsoft.com/office/powerpoint/2010/main" val="3634323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the policy objective?</a:t>
            </a:r>
            <a:endParaRPr lang="en-US" dirty="0"/>
          </a:p>
        </p:txBody>
      </p:sp>
      <p:sp>
        <p:nvSpPr>
          <p:cNvPr id="3" name="Content Placeholder 2"/>
          <p:cNvSpPr>
            <a:spLocks noGrp="1"/>
          </p:cNvSpPr>
          <p:nvPr>
            <p:ph sz="half" idx="1"/>
          </p:nvPr>
        </p:nvSpPr>
        <p:spPr/>
        <p:txBody>
          <a:bodyPr/>
          <a:lstStyle/>
          <a:p>
            <a:r>
              <a:rPr lang="en-US" dirty="0" smtClean="0"/>
              <a:t>5. Get claimants to provide additional </a:t>
            </a:r>
            <a:r>
              <a:rPr lang="en-US" dirty="0" err="1" smtClean="0"/>
              <a:t>evid</a:t>
            </a:r>
            <a:r>
              <a:rPr lang="en-US" dirty="0" smtClean="0"/>
              <a:t> to get the correct decision </a:t>
            </a:r>
            <a:r>
              <a:rPr lang="en-US" dirty="0" err="1" smtClean="0"/>
              <a:t>asap</a:t>
            </a:r>
            <a:endParaRPr lang="en-US" dirty="0"/>
          </a:p>
        </p:txBody>
      </p:sp>
      <p:sp>
        <p:nvSpPr>
          <p:cNvPr id="4" name="Content Placeholder 3"/>
          <p:cNvSpPr>
            <a:spLocks noGrp="1"/>
          </p:cNvSpPr>
          <p:nvPr>
            <p:ph sz="half" idx="2"/>
          </p:nvPr>
        </p:nvSpPr>
        <p:spPr>
          <a:xfrm>
            <a:off x="467544" y="1772815"/>
            <a:ext cx="8280920" cy="3744417"/>
          </a:xfrm>
        </p:spPr>
        <p:txBody>
          <a:bodyPr/>
          <a:lstStyle/>
          <a:p>
            <a:pPr marL="342900" indent="-342900">
              <a:buFont typeface="Arial"/>
              <a:buChar char="•"/>
            </a:pPr>
            <a:r>
              <a:rPr lang="en-GB" dirty="0"/>
              <a:t>Requests for further info/evidence lacking specificity</a:t>
            </a:r>
          </a:p>
          <a:p>
            <a:pPr marL="342900" indent="-342900">
              <a:buFont typeface="Arial"/>
              <a:buChar char="•"/>
            </a:pPr>
            <a:r>
              <a:rPr lang="en-GB" dirty="0" smtClean="0"/>
              <a:t>Evidence gap not being identified to assist claimants to address this</a:t>
            </a:r>
          </a:p>
          <a:p>
            <a:pPr marL="342900" indent="-342900">
              <a:buFont typeface="Arial"/>
              <a:buChar char="•"/>
            </a:pPr>
            <a:r>
              <a:rPr lang="en-GB" dirty="0" smtClean="0"/>
              <a:t>Barriers in securing additional evidence</a:t>
            </a:r>
          </a:p>
          <a:p>
            <a:pPr marL="342900" indent="-342900">
              <a:buFont typeface="Arial"/>
              <a:buChar char="•"/>
            </a:pPr>
            <a:r>
              <a:rPr lang="en-US" dirty="0"/>
              <a:t>DMs are not notified if their decision is </a:t>
            </a:r>
            <a:r>
              <a:rPr lang="en-US" dirty="0" smtClean="0"/>
              <a:t>overturned &amp; no </a:t>
            </a:r>
            <a:r>
              <a:rPr lang="en-US" dirty="0"/>
              <a:t>mapping of DM performance to tribunal outcomes</a:t>
            </a:r>
          </a:p>
          <a:p>
            <a:pPr marL="342900" indent="-342900">
              <a:buFont typeface="Arial"/>
              <a:buChar char="•"/>
            </a:pPr>
            <a:r>
              <a:rPr lang="en-GB" dirty="0" smtClean="0"/>
              <a:t>Last </a:t>
            </a:r>
            <a:r>
              <a:rPr lang="en-GB" dirty="0"/>
              <a:t>4 quarters show tribunal overturn rates for ESA 55-59</a:t>
            </a:r>
            <a:r>
              <a:rPr lang="en-GB" dirty="0" smtClean="0"/>
              <a:t>%</a:t>
            </a:r>
          </a:p>
          <a:p>
            <a:endParaRPr lang="en-GB" b="1" dirty="0" smtClean="0"/>
          </a:p>
          <a:p>
            <a:endParaRPr lang="en-US" dirty="0"/>
          </a:p>
        </p:txBody>
      </p:sp>
    </p:spTree>
    <p:extLst>
      <p:ext uri="{BB962C8B-B14F-4D97-AF65-F5344CB8AC3E}">
        <p14:creationId xmlns:p14="http://schemas.microsoft.com/office/powerpoint/2010/main" val="3439696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conclusions</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r>
              <a:rPr lang="en-US" dirty="0" smtClean="0"/>
              <a:t>Still much to recommend the policy objectives but evidence submitted to the SSAC indicates that these objectives are not being met and that further barriers to administrative justice have arisen as </a:t>
            </a:r>
            <a:r>
              <a:rPr lang="en-US" smtClean="0"/>
              <a:t>a result.</a:t>
            </a:r>
            <a:endParaRPr lang="en-US" dirty="0" smtClean="0"/>
          </a:p>
          <a:p>
            <a:endParaRPr lang="en-US" dirty="0"/>
          </a:p>
          <a:p>
            <a:r>
              <a:rPr lang="en-US" dirty="0" smtClean="0"/>
              <a:t>Further work needed to improve the process for claimants – recommendations by the SSAC will focus on these.</a:t>
            </a:r>
            <a:endParaRPr lang="en-US" dirty="0"/>
          </a:p>
        </p:txBody>
      </p:sp>
    </p:spTree>
    <p:extLst>
      <p:ext uri="{BB962C8B-B14F-4D97-AF65-F5344CB8AC3E}">
        <p14:creationId xmlns:p14="http://schemas.microsoft.com/office/powerpoint/2010/main" val="28560915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457200" lvl="1" indent="0">
              <a:lnSpc>
                <a:spcPct val="90000"/>
              </a:lnSpc>
              <a:buNone/>
            </a:pPr>
            <a:endParaRPr lang="en-GB" sz="3200" dirty="0" smtClean="0"/>
          </a:p>
          <a:p>
            <a:pPr marL="457200" lvl="1" indent="0">
              <a:lnSpc>
                <a:spcPct val="90000"/>
              </a:lnSpc>
              <a:buNone/>
            </a:pPr>
            <a:endParaRPr lang="en-GB" dirty="0" smtClean="0">
              <a:latin typeface="Arial" charset="0"/>
            </a:endParaRPr>
          </a:p>
          <a:p>
            <a:pPr marL="457200" lvl="1" indent="0">
              <a:lnSpc>
                <a:spcPct val="90000"/>
              </a:lnSpc>
              <a:buNone/>
            </a:pPr>
            <a:endParaRPr lang="en-GB" dirty="0">
              <a:latin typeface="Arial" charset="0"/>
            </a:endParaRPr>
          </a:p>
          <a:p>
            <a:pPr lvl="1">
              <a:lnSpc>
                <a:spcPct val="90000"/>
              </a:lnSpc>
              <a:buFont typeface="Wingdings" charset="2"/>
              <a:buChar char="§"/>
            </a:pPr>
            <a:r>
              <a:rPr lang="en-GB" dirty="0" smtClean="0">
                <a:latin typeface="Arial" charset="0"/>
              </a:rPr>
              <a:t>SSAC stakeholder event 19 May 2016, Manchester – further update on findings &amp; recommendations</a:t>
            </a:r>
          </a:p>
          <a:p>
            <a:pPr lvl="1">
              <a:lnSpc>
                <a:spcPct val="90000"/>
              </a:lnSpc>
              <a:buFont typeface="Wingdings" charset="2"/>
              <a:buChar char="§"/>
            </a:pPr>
            <a:endParaRPr lang="en-GB" dirty="0">
              <a:latin typeface="Arial" charset="0"/>
            </a:endParaRPr>
          </a:p>
          <a:p>
            <a:pPr lvl="1">
              <a:lnSpc>
                <a:spcPct val="90000"/>
              </a:lnSpc>
              <a:buFont typeface="Wingdings" charset="2"/>
              <a:buChar char="§"/>
            </a:pPr>
            <a:r>
              <a:rPr lang="en-GB" dirty="0" smtClean="0">
                <a:latin typeface="Arial" charset="0"/>
              </a:rPr>
              <a:t>Meanwhile: follow </a:t>
            </a:r>
            <a:r>
              <a:rPr lang="en-GB" b="1" dirty="0" smtClean="0">
                <a:latin typeface="Arial" charset="0"/>
              </a:rPr>
              <a:t>@</a:t>
            </a:r>
            <a:r>
              <a:rPr lang="en-GB" b="1" dirty="0" err="1" smtClean="0">
                <a:latin typeface="Arial" charset="0"/>
              </a:rPr>
              <a:t>The_SSAC</a:t>
            </a:r>
            <a:r>
              <a:rPr lang="en-GB" b="1" dirty="0" smtClean="0">
                <a:latin typeface="Arial" charset="0"/>
              </a:rPr>
              <a:t> </a:t>
            </a:r>
            <a:r>
              <a:rPr lang="en-GB" dirty="0" smtClean="0">
                <a:latin typeface="Arial" charset="0"/>
              </a:rPr>
              <a:t>for details of our work</a:t>
            </a:r>
          </a:p>
          <a:p>
            <a:pPr lvl="1">
              <a:lnSpc>
                <a:spcPct val="90000"/>
              </a:lnSpc>
              <a:buFont typeface="Wingdings" charset="2"/>
              <a:buChar char="§"/>
            </a:pPr>
            <a:endParaRPr lang="en-GB" dirty="0">
              <a:latin typeface="Arial" charset="0"/>
            </a:endParaRPr>
          </a:p>
          <a:p>
            <a:pPr lvl="1">
              <a:lnSpc>
                <a:spcPct val="90000"/>
              </a:lnSpc>
              <a:buFont typeface="Wingdings" charset="2"/>
              <a:buChar char="§"/>
            </a:pPr>
            <a:endParaRPr lang="en-GB" dirty="0" smtClean="0">
              <a:latin typeface="Arial" charset="0"/>
            </a:endParaRPr>
          </a:p>
          <a:p>
            <a:pPr lvl="1">
              <a:lnSpc>
                <a:spcPct val="90000"/>
              </a:lnSpc>
            </a:pPr>
            <a:endParaRPr lang="en-GB" sz="1800" dirty="0">
              <a:latin typeface="Arial" charset="0"/>
            </a:endParaRPr>
          </a:p>
          <a:p>
            <a:pPr lvl="1">
              <a:lnSpc>
                <a:spcPct val="90000"/>
              </a:lnSpc>
            </a:pPr>
            <a:endParaRPr lang="en-GB" sz="1800" dirty="0" smtClean="0">
              <a:latin typeface="Arial" charset="0"/>
            </a:endParaRPr>
          </a:p>
        </p:txBody>
      </p:sp>
      <p:sp>
        <p:nvSpPr>
          <p:cNvPr id="9" name="Text Placeholder 8"/>
          <p:cNvSpPr>
            <a:spLocks noGrp="1"/>
          </p:cNvSpPr>
          <p:nvPr>
            <p:ph type="body" sz="half" idx="2"/>
          </p:nvPr>
        </p:nvSpPr>
        <p:spPr/>
        <p:txBody>
          <a:bodyPr/>
          <a:lstStyle/>
          <a:p>
            <a:endParaRPr lang="en-US" dirty="0" smtClean="0"/>
          </a:p>
          <a:p>
            <a:endParaRPr lang="en-US" dirty="0"/>
          </a:p>
          <a:p>
            <a:r>
              <a:rPr lang="en-US" sz="3200" b="1" dirty="0" smtClean="0"/>
              <a:t>IWP Report: </a:t>
            </a:r>
            <a:r>
              <a:rPr lang="en-US" sz="3200" b="1" i="1" dirty="0"/>
              <a:t>D</a:t>
            </a:r>
            <a:r>
              <a:rPr lang="en-US" sz="3200" b="1" i="1" dirty="0" smtClean="0"/>
              <a:t>ecision making and mandatory reconsideration </a:t>
            </a:r>
            <a:endParaRPr lang="en-US" sz="3200" b="1" i="1" dirty="0"/>
          </a:p>
        </p:txBody>
      </p:sp>
      <p:pic>
        <p:nvPicPr>
          <p:cNvPr id="10" name="Picture 9"/>
          <p:cNvPicPr>
            <a:picLocks noChangeAspect="1"/>
          </p:cNvPicPr>
          <p:nvPr/>
        </p:nvPicPr>
        <p:blipFill>
          <a:blip r:embed="rId3"/>
          <a:stretch>
            <a:fillRect/>
          </a:stretch>
        </p:blipFill>
        <p:spPr>
          <a:xfrm>
            <a:off x="0" y="533400"/>
            <a:ext cx="3873500" cy="901700"/>
          </a:xfrm>
          <a:prstGeom prst="rect">
            <a:avLst/>
          </a:prstGeom>
        </p:spPr>
      </p:pic>
    </p:spTree>
    <p:extLst>
      <p:ext uri="{BB962C8B-B14F-4D97-AF65-F5344CB8AC3E}">
        <p14:creationId xmlns:p14="http://schemas.microsoft.com/office/powerpoint/2010/main" val="2184168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2560</TotalTime>
  <Words>1224</Words>
  <Application>Microsoft Macintosh PowerPoint</Application>
  <PresentationFormat>On-screen Show (4:3)</PresentationFormat>
  <Paragraphs>140</Paragraphs>
  <Slides>22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Verdana</vt:lpstr>
      <vt:lpstr>Arial</vt:lpstr>
      <vt:lpstr>Calibri</vt:lpstr>
      <vt:lpstr>Wingdings</vt:lpstr>
      <vt:lpstr>Office Theme</vt:lpstr>
      <vt:lpstr>Initial decision making, internal review &amp; administrative justice</vt:lpstr>
      <vt:lpstr>Social security perspective on internal review &amp; decision making</vt:lpstr>
      <vt:lpstr>PowerPoint Presentation</vt:lpstr>
      <vt:lpstr>PowerPoint Presentation</vt:lpstr>
      <vt:lpstr>SSAC’s role?</vt:lpstr>
      <vt:lpstr> Independent Work Programme</vt:lpstr>
      <vt:lpstr> Decision making &amp; mandatory reconsideration</vt:lpstr>
      <vt:lpstr>DWP policy objectives for MR</vt:lpstr>
      <vt:lpstr>1. MR Time limits: 28 days</vt:lpstr>
      <vt:lpstr>2. Communications – nature &amp; content</vt:lpstr>
      <vt:lpstr>3. Evidence gathering</vt:lpstr>
      <vt:lpstr>4. MR Notices (MRNs)</vt:lpstr>
      <vt:lpstr>5. DM guidance</vt:lpstr>
      <vt:lpstr>6. Interpreting (medical) evidence</vt:lpstr>
      <vt:lpstr>7. Process issues </vt:lpstr>
      <vt:lpstr>Meeting the policy objectives?</vt:lpstr>
      <vt:lpstr>Meeting the policy objectives?</vt:lpstr>
      <vt:lpstr>Meeting the policy objectives?</vt:lpstr>
      <vt:lpstr>Meeting the policy objectives?</vt:lpstr>
      <vt:lpstr>Meeting the policy objective?</vt:lpstr>
      <vt:lpstr>My conclusions</vt:lpstr>
      <vt:lpstr>PowerPoint Presentation</vt:lpstr>
    </vt:vector>
  </TitlesOfParts>
  <Company>AV Browne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Dunne</dc:creator>
  <cp:lastModifiedBy>Doyle, Margaret T</cp:lastModifiedBy>
  <cp:revision>59</cp:revision>
  <cp:lastPrinted>2016-05-10T20:55:15Z</cp:lastPrinted>
  <dcterms:created xsi:type="dcterms:W3CDTF">2014-09-11T16:30:39Z</dcterms:created>
  <dcterms:modified xsi:type="dcterms:W3CDTF">2016-05-27T11:26:52Z</dcterms:modified>
</cp:coreProperties>
</file>