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1" r:id="rId2"/>
    <p:sldMasterId id="2147483685" r:id="rId3"/>
    <p:sldMasterId id="2147483688" r:id="rId4"/>
  </p:sldMasterIdLst>
  <p:notesMasterIdLst>
    <p:notesMasterId r:id="rId19"/>
  </p:notesMasterIdLst>
  <p:handoutMasterIdLst>
    <p:handoutMasterId r:id="rId20"/>
  </p:handoutMasterIdLst>
  <p:sldIdLst>
    <p:sldId id="256" r:id="rId5"/>
    <p:sldId id="257" r:id="rId6"/>
    <p:sldId id="258" r:id="rId7"/>
    <p:sldId id="260" r:id="rId8"/>
    <p:sldId id="259" r:id="rId9"/>
    <p:sldId id="261" r:id="rId10"/>
    <p:sldId id="262" r:id="rId11"/>
    <p:sldId id="263" r:id="rId12"/>
    <p:sldId id="264" r:id="rId13"/>
    <p:sldId id="265" r:id="rId14"/>
    <p:sldId id="266" r:id="rId15"/>
    <p:sldId id="267" r:id="rId16"/>
    <p:sldId id="268" r:id="rId17"/>
    <p:sldId id="269" r:id="rId18"/>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347A"/>
    <a:srgbClr val="D1D1D1"/>
    <a:srgbClr val="E4B53C"/>
    <a:srgbClr val="0F3D4C"/>
    <a:srgbClr val="333233"/>
    <a:srgbClr val="1E7C9A"/>
    <a:srgbClr val="A8DDEE"/>
    <a:srgbClr val="1D1D1B"/>
    <a:srgbClr val="4C4C4B"/>
    <a:srgbClr val="0E3A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88" autoAdjust="0"/>
    <p:restoredTop sz="83423" autoAdjust="0"/>
  </p:normalViewPr>
  <p:slideViewPr>
    <p:cSldViewPr>
      <p:cViewPr>
        <p:scale>
          <a:sx n="100" d="100"/>
          <a:sy n="100" d="100"/>
        </p:scale>
        <p:origin x="1880" y="-760"/>
      </p:cViewPr>
      <p:guideLst>
        <p:guide orient="horz" pos="2205"/>
        <p:guide pos="2880"/>
      </p:guideLst>
    </p:cSldViewPr>
  </p:slideViewPr>
  <p:notesTextViewPr>
    <p:cViewPr>
      <p:scale>
        <a:sx n="1" d="1"/>
        <a:sy n="1" d="1"/>
      </p:scale>
      <p:origin x="0" y="0"/>
    </p:cViewPr>
  </p:notesTextViewPr>
  <p:notesViewPr>
    <p:cSldViewPr>
      <p:cViewPr varScale="1">
        <p:scale>
          <a:sx n="76" d="100"/>
          <a:sy n="76" d="100"/>
        </p:scale>
        <p:origin x="-2214"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20" Type="http://schemas.openxmlformats.org/officeDocument/2006/relationships/handoutMaster" Target="handoutMasters/handout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Figure 1: Homelessness applications</a:t>
            </a:r>
            <a:r>
              <a:rPr lang="en-GB" baseline="0"/>
              <a:t> and acceptances</a:t>
            </a:r>
            <a:endParaRPr lang="en-GB"/>
          </a:p>
        </c:rich>
      </c:tx>
      <c:overlay val="0"/>
      <c:spPr>
        <a:noFill/>
        <a:ln>
          <a:noFill/>
        </a:ln>
        <a:effectLst/>
      </c:spPr>
    </c:title>
    <c:autoTitleDeleted val="0"/>
    <c:plotArea>
      <c:layout/>
      <c:lineChart>
        <c:grouping val="standard"/>
        <c:varyColors val="0"/>
        <c:ser>
          <c:idx val="0"/>
          <c:order val="0"/>
          <c:tx>
            <c:strRef>
              <c:f>Sheet3!$B$1</c:f>
              <c:strCache>
                <c:ptCount val="1"/>
                <c:pt idx="0">
                  <c:v>No of Applications</c:v>
                </c:pt>
              </c:strCache>
            </c:strRef>
          </c:tx>
          <c:spPr>
            <a:ln w="28575" cap="rnd">
              <a:solidFill>
                <a:schemeClr val="accent1"/>
              </a:solidFill>
              <a:round/>
            </a:ln>
            <a:effectLst/>
          </c:spPr>
          <c:marker>
            <c:symbol val="none"/>
          </c:marker>
          <c:cat>
            <c:numRef>
              <c:f>Sheet3!$A$2:$A$18</c:f>
              <c:numCache>
                <c:formatCode>General</c:formatCode>
                <c:ptCount val="17"/>
                <c:pt idx="0">
                  <c:v>1998.0</c:v>
                </c:pt>
                <c:pt idx="1">
                  <c:v>1999.0</c:v>
                </c:pt>
                <c:pt idx="2">
                  <c:v>2000.0</c:v>
                </c:pt>
                <c:pt idx="3">
                  <c:v>2001.0</c:v>
                </c:pt>
                <c:pt idx="4">
                  <c:v>2002.0</c:v>
                </c:pt>
                <c:pt idx="5">
                  <c:v>2003.0</c:v>
                </c:pt>
                <c:pt idx="6">
                  <c:v>2004.0</c:v>
                </c:pt>
                <c:pt idx="7">
                  <c:v>2005.0</c:v>
                </c:pt>
                <c:pt idx="8">
                  <c:v>2006.0</c:v>
                </c:pt>
                <c:pt idx="9">
                  <c:v>2007.0</c:v>
                </c:pt>
                <c:pt idx="10">
                  <c:v>2008.0</c:v>
                </c:pt>
                <c:pt idx="11">
                  <c:v>2009.0</c:v>
                </c:pt>
                <c:pt idx="12">
                  <c:v>2010.0</c:v>
                </c:pt>
                <c:pt idx="13">
                  <c:v>2011.0</c:v>
                </c:pt>
                <c:pt idx="14">
                  <c:v>2012.0</c:v>
                </c:pt>
                <c:pt idx="15">
                  <c:v>2013.0</c:v>
                </c:pt>
                <c:pt idx="16">
                  <c:v>2014.0</c:v>
                </c:pt>
              </c:numCache>
            </c:numRef>
          </c:cat>
          <c:val>
            <c:numRef>
              <c:f>Sheet3!$B$2:$B$18</c:f>
              <c:numCache>
                <c:formatCode>#,##0</c:formatCode>
                <c:ptCount val="17"/>
                <c:pt idx="0">
                  <c:v>245350.0</c:v>
                </c:pt>
                <c:pt idx="1">
                  <c:v>243290.0</c:v>
                </c:pt>
                <c:pt idx="2">
                  <c:v>247190.0</c:v>
                </c:pt>
                <c:pt idx="3">
                  <c:v>255080.0</c:v>
                </c:pt>
                <c:pt idx="4">
                  <c:v>269330.0</c:v>
                </c:pt>
                <c:pt idx="5">
                  <c:v>296970.0</c:v>
                </c:pt>
                <c:pt idx="6">
                  <c:v>281460.0</c:v>
                </c:pt>
                <c:pt idx="7">
                  <c:v>227260.0</c:v>
                </c:pt>
                <c:pt idx="8">
                  <c:v>168530.0</c:v>
                </c:pt>
                <c:pt idx="9">
                  <c:v>137690.0</c:v>
                </c:pt>
                <c:pt idx="10">
                  <c:v>117460.0</c:v>
                </c:pt>
                <c:pt idx="11">
                  <c:v>93600.0</c:v>
                </c:pt>
                <c:pt idx="12">
                  <c:v>97210.0</c:v>
                </c:pt>
                <c:pt idx="13">
                  <c:v>107240.0</c:v>
                </c:pt>
                <c:pt idx="14">
                  <c:v>112880.0</c:v>
                </c:pt>
                <c:pt idx="15">
                  <c:v>113270.0</c:v>
                </c:pt>
                <c:pt idx="16">
                  <c:v>110770.0</c:v>
                </c:pt>
              </c:numCache>
            </c:numRef>
          </c:val>
          <c:smooth val="0"/>
        </c:ser>
        <c:ser>
          <c:idx val="1"/>
          <c:order val="1"/>
          <c:tx>
            <c:strRef>
              <c:f>Sheet3!$C$1</c:f>
              <c:strCache>
                <c:ptCount val="1"/>
                <c:pt idx="0">
                  <c:v>No of successful applications</c:v>
                </c:pt>
              </c:strCache>
            </c:strRef>
          </c:tx>
          <c:spPr>
            <a:ln w="28575" cap="rnd">
              <a:solidFill>
                <a:schemeClr val="accent2"/>
              </a:solidFill>
              <a:round/>
            </a:ln>
            <a:effectLst/>
          </c:spPr>
          <c:marker>
            <c:symbol val="none"/>
          </c:marker>
          <c:cat>
            <c:numRef>
              <c:f>Sheet3!$A$2:$A$18</c:f>
              <c:numCache>
                <c:formatCode>General</c:formatCode>
                <c:ptCount val="17"/>
                <c:pt idx="0">
                  <c:v>1998.0</c:v>
                </c:pt>
                <c:pt idx="1">
                  <c:v>1999.0</c:v>
                </c:pt>
                <c:pt idx="2">
                  <c:v>2000.0</c:v>
                </c:pt>
                <c:pt idx="3">
                  <c:v>2001.0</c:v>
                </c:pt>
                <c:pt idx="4">
                  <c:v>2002.0</c:v>
                </c:pt>
                <c:pt idx="5">
                  <c:v>2003.0</c:v>
                </c:pt>
                <c:pt idx="6">
                  <c:v>2004.0</c:v>
                </c:pt>
                <c:pt idx="7">
                  <c:v>2005.0</c:v>
                </c:pt>
                <c:pt idx="8">
                  <c:v>2006.0</c:v>
                </c:pt>
                <c:pt idx="9">
                  <c:v>2007.0</c:v>
                </c:pt>
                <c:pt idx="10">
                  <c:v>2008.0</c:v>
                </c:pt>
                <c:pt idx="11">
                  <c:v>2009.0</c:v>
                </c:pt>
                <c:pt idx="12">
                  <c:v>2010.0</c:v>
                </c:pt>
                <c:pt idx="13">
                  <c:v>2011.0</c:v>
                </c:pt>
                <c:pt idx="14">
                  <c:v>2012.0</c:v>
                </c:pt>
                <c:pt idx="15">
                  <c:v>2013.0</c:v>
                </c:pt>
                <c:pt idx="16">
                  <c:v>2014.0</c:v>
                </c:pt>
              </c:numCache>
            </c:numRef>
          </c:cat>
          <c:val>
            <c:numRef>
              <c:f>Sheet3!$C$2:$C$18</c:f>
              <c:numCache>
                <c:formatCode>#,##0</c:formatCode>
                <c:ptCount val="17"/>
                <c:pt idx="0">
                  <c:v>104630.0</c:v>
                </c:pt>
                <c:pt idx="1">
                  <c:v>105370.0</c:v>
                </c:pt>
                <c:pt idx="2">
                  <c:v>111340.0</c:v>
                </c:pt>
                <c:pt idx="3">
                  <c:v>117830.0</c:v>
                </c:pt>
                <c:pt idx="4">
                  <c:v>123840.0</c:v>
                </c:pt>
                <c:pt idx="5">
                  <c:v>135590.0</c:v>
                </c:pt>
                <c:pt idx="6">
                  <c:v>127760.0</c:v>
                </c:pt>
                <c:pt idx="7">
                  <c:v>100170.0</c:v>
                </c:pt>
                <c:pt idx="8">
                  <c:v>76860.0</c:v>
                </c:pt>
                <c:pt idx="9">
                  <c:v>64970.0</c:v>
                </c:pt>
                <c:pt idx="10">
                  <c:v>57510.0</c:v>
                </c:pt>
                <c:pt idx="11">
                  <c:v>41780.0</c:v>
                </c:pt>
                <c:pt idx="12">
                  <c:v>42390.0</c:v>
                </c:pt>
                <c:pt idx="13">
                  <c:v>48510.0</c:v>
                </c:pt>
                <c:pt idx="14" formatCode="[$-409]#,##0;[$-409]&quot;(&quot;#,##0&quot;)&quot;">
                  <c:v>53480.0</c:v>
                </c:pt>
                <c:pt idx="15" formatCode="[$-409]#,##0;[$-409]&quot;(&quot;#,##0&quot;)&quot;">
                  <c:v>53150.0</c:v>
                </c:pt>
                <c:pt idx="16">
                  <c:v>53250.0</c:v>
                </c:pt>
              </c:numCache>
            </c:numRef>
          </c:val>
          <c:smooth val="0"/>
        </c:ser>
        <c:dLbls>
          <c:showLegendKey val="0"/>
          <c:showVal val="0"/>
          <c:showCatName val="0"/>
          <c:showSerName val="0"/>
          <c:showPercent val="0"/>
          <c:showBubbleSize val="0"/>
        </c:dLbls>
        <c:smooth val="0"/>
        <c:axId val="2132989680"/>
        <c:axId val="2143432352"/>
      </c:lineChart>
      <c:catAx>
        <c:axId val="2132989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43432352"/>
        <c:crosses val="autoZero"/>
        <c:auto val="1"/>
        <c:lblAlgn val="ctr"/>
        <c:lblOffset val="100"/>
        <c:noMultiLvlLbl val="0"/>
      </c:catAx>
      <c:valAx>
        <c:axId val="21434323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32989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DA327494-02F5-47A1-ADB7-D6FFF00FD109}" type="datetimeFigureOut">
              <a:rPr lang="en-GB" smtClean="0"/>
              <a:t>27/05/2016</a:t>
            </a:fld>
            <a:endParaRPr lang="en-GB"/>
          </a:p>
        </p:txBody>
      </p:sp>
      <p:sp>
        <p:nvSpPr>
          <p:cNvPr id="4" name="Footer Placeholder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549C0F95-8FAF-4B58-9867-ACE7D498FE2E}" type="slidenum">
              <a:rPr lang="en-GB" smtClean="0"/>
              <a:t>‹#›</a:t>
            </a:fld>
            <a:endParaRPr lang="en-GB"/>
          </a:p>
        </p:txBody>
      </p:sp>
    </p:spTree>
    <p:extLst>
      <p:ext uri="{BB962C8B-B14F-4D97-AF65-F5344CB8AC3E}">
        <p14:creationId xmlns:p14="http://schemas.microsoft.com/office/powerpoint/2010/main" val="38964447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2CB289EE-55A6-4CC3-8905-BD3C126A02DE}" type="datetimeFigureOut">
              <a:rPr lang="en-GB" smtClean="0"/>
              <a:t>27/05/2016</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16463"/>
            <a:ext cx="5438775" cy="44672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24D290EB-CFC5-441B-85C4-4373831DD976}" type="slidenum">
              <a:rPr lang="en-GB" smtClean="0"/>
              <a:t>‹#›</a:t>
            </a:fld>
            <a:endParaRPr lang="en-GB"/>
          </a:p>
        </p:txBody>
      </p:sp>
    </p:spTree>
    <p:extLst>
      <p:ext uri="{BB962C8B-B14F-4D97-AF65-F5344CB8AC3E}">
        <p14:creationId xmlns:p14="http://schemas.microsoft.com/office/powerpoint/2010/main" val="3373662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This</a:t>
            </a:r>
            <a:r>
              <a:rPr lang="en-US" baseline="0" dirty="0" smtClean="0"/>
              <a:t> presentation comes from a paper just finished by the 4 authors. Hope to send to journal soon. Only me here today.</a:t>
            </a:r>
            <a:endParaRPr lang="en-US" dirty="0"/>
          </a:p>
        </p:txBody>
      </p:sp>
      <p:sp>
        <p:nvSpPr>
          <p:cNvPr id="4" name="Slide Number Placeholder 3"/>
          <p:cNvSpPr>
            <a:spLocks noGrp="1"/>
          </p:cNvSpPr>
          <p:nvPr>
            <p:ph type="sldNum" sz="quarter" idx="10"/>
          </p:nvPr>
        </p:nvSpPr>
        <p:spPr/>
        <p:txBody>
          <a:bodyPr/>
          <a:lstStyle/>
          <a:p>
            <a:fld id="{24D290EB-CFC5-441B-85C4-4373831DD976}" type="slidenum">
              <a:rPr lang="en-GB" smtClean="0"/>
              <a:t>1</a:t>
            </a:fld>
            <a:endParaRPr lang="en-GB"/>
          </a:p>
        </p:txBody>
      </p:sp>
    </p:spTree>
    <p:extLst>
      <p:ext uri="{BB962C8B-B14F-4D97-AF65-F5344CB8AC3E}">
        <p14:creationId xmlns:p14="http://schemas.microsoft.com/office/powerpoint/2010/main" val="620794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spoken a lot this afternoon</a:t>
            </a:r>
            <a:r>
              <a:rPr lang="en-US" baseline="0" dirty="0" smtClean="0"/>
              <a:t> about internal review particularly mandatory reconsideration. We the paper we </a:t>
            </a:r>
            <a:r>
              <a:rPr lang="en-US" baseline="0" dirty="0" err="1" smtClean="0"/>
              <a:t>characterise</a:t>
            </a:r>
            <a:r>
              <a:rPr lang="en-US" baseline="0" dirty="0" smtClean="0"/>
              <a:t> this as: [quote]</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For homeless applicants the Housing Act 1996, </a:t>
            </a:r>
            <a:r>
              <a:rPr lang="en-US" baseline="0" dirty="0" err="1" smtClean="0"/>
              <a:t>pt</a:t>
            </a:r>
            <a:r>
              <a:rPr lang="en-US" baseline="0" dirty="0" smtClean="0"/>
              <a:t> 7 introduced a compulsory internal review. </a:t>
            </a:r>
            <a:r>
              <a:rPr lang="en-GB" sz="1200" dirty="0" smtClean="0"/>
              <a:t>It is only after the initial decision has been formally internally reviewed that the housing applicant, if still aggrieved, may appeal to the County Court on a point of law.</a:t>
            </a:r>
            <a:r>
              <a:rPr lang="en-US" sz="1200" dirty="0" smtClean="0"/>
              <a:t> Because of time pressures, I am not going to say anything abut the law of homelessness.</a:t>
            </a:r>
          </a:p>
          <a:p>
            <a:endParaRPr lang="en-US" dirty="0"/>
          </a:p>
        </p:txBody>
      </p:sp>
      <p:sp>
        <p:nvSpPr>
          <p:cNvPr id="4" name="Slide Number Placeholder 3"/>
          <p:cNvSpPr>
            <a:spLocks noGrp="1"/>
          </p:cNvSpPr>
          <p:nvPr>
            <p:ph type="sldNum" sz="quarter" idx="10"/>
          </p:nvPr>
        </p:nvSpPr>
        <p:spPr/>
        <p:txBody>
          <a:bodyPr/>
          <a:lstStyle/>
          <a:p>
            <a:fld id="{24D290EB-CFC5-441B-85C4-4373831DD976}" type="slidenum">
              <a:rPr lang="en-GB" smtClean="0"/>
              <a:t>2</a:t>
            </a:fld>
            <a:endParaRPr lang="en-GB"/>
          </a:p>
        </p:txBody>
      </p:sp>
    </p:spTree>
    <p:extLst>
      <p:ext uri="{BB962C8B-B14F-4D97-AF65-F5344CB8AC3E}">
        <p14:creationId xmlns:p14="http://schemas.microsoft.com/office/powerpoint/2010/main" val="932371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issues I will cover in my 20 minutes.</a:t>
            </a:r>
          </a:p>
          <a:p>
            <a:r>
              <a:rPr lang="en-US" baseline="0" dirty="0" smtClean="0"/>
              <a:t>1. Where the research data has come from</a:t>
            </a:r>
          </a:p>
          <a:p>
            <a:r>
              <a:rPr lang="en-US" baseline="0" dirty="0" smtClean="0"/>
              <a:t>2. The data, focusing of 4 element</a:t>
            </a:r>
          </a:p>
          <a:p>
            <a:pPr lvl="1"/>
            <a:r>
              <a:rPr lang="en-US" baseline="0" dirty="0" smtClean="0"/>
              <a:t>The number of reviews and appeals</a:t>
            </a:r>
          </a:p>
          <a:p>
            <a:pPr lvl="1"/>
            <a:r>
              <a:rPr lang="en-US" baseline="0" dirty="0" smtClean="0"/>
              <a:t>The use of legal representation</a:t>
            </a:r>
          </a:p>
          <a:p>
            <a:pPr lvl="1"/>
            <a:r>
              <a:rPr lang="en-US" baseline="0" dirty="0" smtClean="0"/>
              <a:t>The impact of representation</a:t>
            </a:r>
          </a:p>
          <a:p>
            <a:pPr lvl="1"/>
            <a:r>
              <a:rPr lang="en-US" baseline="0" dirty="0" smtClean="0"/>
              <a:t>The impact of internal review on local authorities, does is improve decision making</a:t>
            </a:r>
          </a:p>
          <a:p>
            <a:pPr lvl="0"/>
            <a:r>
              <a:rPr lang="en-US" baseline="0" dirty="0" smtClean="0"/>
              <a:t>3. Some assertions that we think come out of the data. </a:t>
            </a:r>
          </a:p>
          <a:p>
            <a:pPr lvl="0"/>
            <a:r>
              <a:rPr lang="en-US" baseline="0" dirty="0" smtClean="0"/>
              <a:t>4. Some questions about the design of administrative justice in relation to internal review schemes – much more in the paper, than I can say this afternoon.</a:t>
            </a:r>
            <a:endParaRPr lang="en-US" dirty="0"/>
          </a:p>
        </p:txBody>
      </p:sp>
      <p:sp>
        <p:nvSpPr>
          <p:cNvPr id="4" name="Slide Number Placeholder 3"/>
          <p:cNvSpPr>
            <a:spLocks noGrp="1"/>
          </p:cNvSpPr>
          <p:nvPr>
            <p:ph type="sldNum" sz="quarter" idx="10"/>
          </p:nvPr>
        </p:nvSpPr>
        <p:spPr/>
        <p:txBody>
          <a:bodyPr/>
          <a:lstStyle/>
          <a:p>
            <a:fld id="{24D290EB-CFC5-441B-85C4-4373831DD976}" type="slidenum">
              <a:rPr lang="en-GB" smtClean="0"/>
              <a:t>3</a:t>
            </a:fld>
            <a:endParaRPr lang="en-GB"/>
          </a:p>
        </p:txBody>
      </p:sp>
    </p:spTree>
    <p:extLst>
      <p:ext uri="{BB962C8B-B14F-4D97-AF65-F5344CB8AC3E}">
        <p14:creationId xmlns:p14="http://schemas.microsoft.com/office/powerpoint/2010/main" val="871831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homeless</a:t>
            </a:r>
            <a:r>
              <a:rPr lang="en-US" baseline="0" dirty="0" smtClean="0"/>
              <a:t> service </a:t>
            </a:r>
            <a:r>
              <a:rPr lang="en-US" dirty="0" smtClean="0"/>
              <a:t>manager sent</a:t>
            </a:r>
            <a:r>
              <a:rPr lang="en-US" baseline="0" dirty="0" smtClean="0"/>
              <a:t> the questionnaire. Since 2010 on line. Asked for data on the  previous 6 months. </a:t>
            </a:r>
            <a:r>
              <a:rPr lang="en-GB" sz="1200" kern="1200" dirty="0" smtClean="0">
                <a:solidFill>
                  <a:schemeClr val="tx1"/>
                </a:solidFill>
                <a:effectLst/>
                <a:latin typeface="+mn-lt"/>
                <a:ea typeface="+mn-ea"/>
                <a:cs typeface="+mn-cs"/>
              </a:rPr>
              <a:t>The questionnaire was split into four sections: (1) about the respondent authority; (2) the process of review decision-making, including the type of review decision-maker and the incidence of use of lawyers and lay advisors; (3) about the numbers of applications and successful applications; and (4) certain qualitative questions regarding local authority perceptions of the significance of advisors and, from 2003, of the impact of review decisions on the quality of initial decisions.</a:t>
            </a:r>
            <a:r>
              <a:rPr lang="en-US" dirty="0" smtClean="0">
                <a:effectLst/>
              </a:rPr>
              <a:t> </a:t>
            </a:r>
          </a:p>
          <a:p>
            <a:r>
              <a:rPr lang="en-US" dirty="0" smtClean="0">
                <a:effectLst/>
              </a:rPr>
              <a:t>The response</a:t>
            </a:r>
            <a:r>
              <a:rPr lang="en-US" baseline="0" dirty="0" smtClean="0">
                <a:effectLst/>
              </a:rPr>
              <a:t> rates were:</a:t>
            </a:r>
          </a:p>
          <a:p>
            <a:r>
              <a:rPr lang="en-US" baseline="0" dirty="0" smtClean="0">
                <a:effectLst/>
              </a:rPr>
              <a:t>In addition we have drawn on 2 </a:t>
            </a:r>
            <a:r>
              <a:rPr lang="en-GB" sz="1200" dirty="0" smtClean="0"/>
              <a:t>qualitative research projects</a:t>
            </a:r>
            <a:r>
              <a:rPr lang="en-US" sz="1200" dirty="0" smtClean="0"/>
              <a:t>,</a:t>
            </a:r>
            <a:r>
              <a:rPr lang="en-US" sz="1200" baseline="0" dirty="0" smtClean="0"/>
              <a:t> which provide various interview data with homelessness actors.</a:t>
            </a:r>
            <a:endParaRPr lang="en-US" dirty="0"/>
          </a:p>
        </p:txBody>
      </p:sp>
      <p:sp>
        <p:nvSpPr>
          <p:cNvPr id="4" name="Slide Number Placeholder 3"/>
          <p:cNvSpPr>
            <a:spLocks noGrp="1"/>
          </p:cNvSpPr>
          <p:nvPr>
            <p:ph type="sldNum" sz="quarter" idx="10"/>
          </p:nvPr>
        </p:nvSpPr>
        <p:spPr/>
        <p:txBody>
          <a:bodyPr/>
          <a:lstStyle/>
          <a:p>
            <a:fld id="{24D290EB-CFC5-441B-85C4-4373831DD976}" type="slidenum">
              <a:rPr lang="en-GB" smtClean="0"/>
              <a:t>4</a:t>
            </a:fld>
            <a:endParaRPr lang="en-GB"/>
          </a:p>
        </p:txBody>
      </p:sp>
    </p:spTree>
    <p:extLst>
      <p:ext uri="{BB962C8B-B14F-4D97-AF65-F5344CB8AC3E}">
        <p14:creationId xmlns:p14="http://schemas.microsoft.com/office/powerpoint/2010/main" val="467373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We need to set the scene,</a:t>
            </a:r>
            <a:r>
              <a:rPr lang="en-GB" sz="1200" kern="1200" baseline="0" dirty="0" smtClean="0">
                <a:solidFill>
                  <a:schemeClr val="tx1"/>
                </a:solidFill>
                <a:effectLst/>
                <a:latin typeface="+mn-lt"/>
                <a:ea typeface="+mn-ea"/>
                <a:cs typeface="+mn-cs"/>
              </a:rPr>
              <a:t> in order to understand our data. </a:t>
            </a:r>
            <a:r>
              <a:rPr lang="en-GB" sz="1200" kern="1200" dirty="0" smtClean="0">
                <a:solidFill>
                  <a:schemeClr val="tx1"/>
                </a:solidFill>
                <a:effectLst/>
                <a:latin typeface="+mn-lt"/>
                <a:ea typeface="+mn-ea"/>
                <a:cs typeface="+mn-cs"/>
              </a:rPr>
              <a:t>Although homelessness decisions in England and Wales, quantitatively speaking, pale in significance when compared to the workload of the Department of Work and Pensions, they nonetheless represent, in absolute terms, a sizeable chunk of welfare decision-making (albeit that the number of applications has reduced a little over the period of our research: 1998 - 2014).</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This</a:t>
            </a:r>
            <a:r>
              <a:rPr lang="en-GB" sz="1200" kern="1200" baseline="0" dirty="0" smtClean="0">
                <a:solidFill>
                  <a:schemeClr val="tx1"/>
                </a:solidFill>
                <a:effectLst/>
                <a:latin typeface="+mn-lt"/>
                <a:ea typeface="+mn-ea"/>
                <a:cs typeface="+mn-cs"/>
              </a:rPr>
              <a:t> figure </a:t>
            </a:r>
            <a:r>
              <a:rPr lang="en-GB" sz="1200" kern="1200" dirty="0" smtClean="0">
                <a:solidFill>
                  <a:schemeClr val="tx1"/>
                </a:solidFill>
                <a:effectLst/>
                <a:latin typeface="+mn-lt"/>
                <a:ea typeface="+mn-ea"/>
                <a:cs typeface="+mn-cs"/>
              </a:rPr>
              <a:t>shows, from official statistics, the incidence of applications for homelessness assistance and the numbers of applications that were ‘successful’. The reduction in applications since 2004 reflects two significant developments.  First, from the early 2000s, local authorities were encouraged to engage more proactively in homelessness prevention work, and they have been apparently successful in so doing.</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Second, and perhaps related, although one might have anticipated higher numbers of applicants following the banking crash, perhaps counter-intuitively there have been fewer possession claims over the same period across social housing and owner-occupied stock.</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As we can see, the number of applicants who have been rejected for housing assistance is considerable. In relation to the periods surveyed in our research, it ranges from the high of 161,380 in 2003, to 57,520 in 2014. In addition to these rejected applications, however, ‘successful’ applicants who are aggrieved about the accommodation they are offered may also seek an internal review of the housing allocation decision. The pool of housing applicants who might seek internal review is, accordingly, even higher.</a:t>
            </a:r>
            <a:r>
              <a:rPr lang="en-US" dirty="0" smtClean="0">
                <a:effectLst/>
              </a:rPr>
              <a:t>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4D290EB-CFC5-441B-85C4-4373831DD976}" type="slidenum">
              <a:rPr lang="en-GB" smtClean="0"/>
              <a:t>5</a:t>
            </a:fld>
            <a:endParaRPr lang="en-GB"/>
          </a:p>
        </p:txBody>
      </p:sp>
    </p:spTree>
    <p:extLst>
      <p:ext uri="{BB962C8B-B14F-4D97-AF65-F5344CB8AC3E}">
        <p14:creationId xmlns:p14="http://schemas.microsoft.com/office/powerpoint/2010/main" val="1981420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Our surveys asked local authorities both about the incidence of internal review applications and the incidence of County Court appeals during a six month period. When these datasets are compared to each other, and then compared to the official statistics about the incidence of rejected homelessness applications, we can see that homelessness law is no different from most other areas of the administrative justice system whereby we see radical drop off rates between initial applications, internal reviews and subsequent appeals.</a:t>
            </a:r>
            <a:r>
              <a:rPr lang="en-US" dirty="0" smtClean="0">
                <a:effectLst/>
              </a:rPr>
              <a:t> </a:t>
            </a:r>
            <a:r>
              <a:rPr lang="en-GB" sz="1200" kern="1200" dirty="0" smtClean="0">
                <a:solidFill>
                  <a:schemeClr val="tx1"/>
                </a:solidFill>
                <a:effectLst/>
                <a:latin typeface="+mn-lt"/>
                <a:ea typeface="+mn-ea"/>
                <a:cs typeface="+mn-cs"/>
              </a:rPr>
              <a:t>In isolation, these data only permit us to observe the drop off: the proportion of aggrieved housing applicants that end up pursuing internal review is tiny; the proportion of aggrieved internal review applicants that end up appealing to the county court also seems small. We are unable to speculate on the basis of these statistics about any causal relationship between the introduction of compulsory internal review and the incidence of subsequent appeals. Nonetheless, data from qualitative study 1 clearly suggest that there is a problem of applicant fatigue in relation to pursuing redress, one of a number of reasons we identified in explaining low rates of internal review requests. This finding supports similar discoveries in other areas of social welfare. It also, in turn, supports recent speculation, on the basis of time series data, that the recent introduction of mandatory reconsideration in social security has had a significant and negative impact on the incidence of tribunal appeals.</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24D290EB-CFC5-441B-85C4-4373831DD976}" type="slidenum">
              <a:rPr lang="en-GB" smtClean="0"/>
              <a:t>6</a:t>
            </a:fld>
            <a:endParaRPr lang="en-GB"/>
          </a:p>
        </p:txBody>
      </p:sp>
    </p:spTree>
    <p:extLst>
      <p:ext uri="{BB962C8B-B14F-4D97-AF65-F5344CB8AC3E}">
        <p14:creationId xmlns:p14="http://schemas.microsoft.com/office/powerpoint/2010/main" val="1553546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From the architecture of the scheme the internal review scheme has been set up to create an apparently level playing field, where legal competence and knowledge is irrelevant and intransigence should not occur. Thus an applicant “requests” that the authority conduct a review of the decision and the ambit of a “request” is to be interpreted generously. The applicant does not need to know homelessness law at all.  The review is a </a:t>
            </a:r>
            <a:r>
              <a:rPr lang="en-GB" sz="1200" i="1" kern="1200" dirty="0" smtClean="0">
                <a:solidFill>
                  <a:schemeClr val="tx1"/>
                </a:solidFill>
                <a:effectLst/>
                <a:latin typeface="+mn-lt"/>
                <a:ea typeface="+mn-ea"/>
                <a:cs typeface="+mn-cs"/>
              </a:rPr>
              <a:t>de novo</a:t>
            </a:r>
            <a:r>
              <a:rPr lang="en-GB" sz="1200" kern="1200" dirty="0" smtClean="0">
                <a:solidFill>
                  <a:schemeClr val="tx1"/>
                </a:solidFill>
                <a:effectLst/>
                <a:latin typeface="+mn-lt"/>
                <a:ea typeface="+mn-ea"/>
                <a:cs typeface="+mn-cs"/>
              </a:rPr>
              <a:t> re-consideration based on the current facts.</a:t>
            </a:r>
            <a:r>
              <a:rPr lang="en-US"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This recognition that applicants are likely to be acting in person also underpins at least some of the jurisprudence about the internal review process, using this as a justification for increased procedural protection.  In short, the system of internal review is premised on use by applicants without representation.</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Our survey data, however, tell a different story. The practice of internal review has departed significantly from the design fantasy. Although we found no correlations in our data between levels of legal representation and the incidence of internal review applications, the proportion of internal review applicants being represented has nonetheless increased over the period of our research. In our most recent survey, more than a third of local authorities reported that </a:t>
            </a:r>
            <a:r>
              <a:rPr lang="en-GB" sz="1200" i="1" kern="1200" dirty="0" smtClean="0">
                <a:solidFill>
                  <a:schemeClr val="tx1"/>
                </a:solidFill>
                <a:effectLst/>
                <a:latin typeface="+mn-lt"/>
                <a:ea typeface="+mn-ea"/>
                <a:cs typeface="+mn-cs"/>
              </a:rPr>
              <a:t>most</a:t>
            </a:r>
            <a:r>
              <a:rPr lang="en-GB" sz="1200" kern="1200" dirty="0" smtClean="0">
                <a:solidFill>
                  <a:schemeClr val="tx1"/>
                </a:solidFill>
                <a:effectLst/>
                <a:latin typeface="+mn-lt"/>
                <a:ea typeface="+mn-ea"/>
                <a:cs typeface="+mn-cs"/>
              </a:rPr>
              <a:t> internal review applicants are now legally represented.</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4D290EB-CFC5-441B-85C4-4373831DD976}" type="slidenum">
              <a:rPr lang="en-GB" smtClean="0"/>
              <a:t>7</a:t>
            </a:fld>
            <a:endParaRPr lang="en-GB"/>
          </a:p>
        </p:txBody>
      </p:sp>
    </p:spTree>
    <p:extLst>
      <p:ext uri="{BB962C8B-B14F-4D97-AF65-F5344CB8AC3E}">
        <p14:creationId xmlns:p14="http://schemas.microsoft.com/office/powerpoint/2010/main" val="463090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Local authorities themselves our interviews</a:t>
            </a:r>
            <a:r>
              <a:rPr lang="en-GB" sz="1200" kern="1200" baseline="0" dirty="0" smtClean="0">
                <a:solidFill>
                  <a:schemeClr val="tx1"/>
                </a:solidFill>
                <a:effectLst/>
                <a:latin typeface="+mn-lt"/>
                <a:ea typeface="+mn-ea"/>
                <a:cs typeface="+mn-cs"/>
              </a:rPr>
              <a:t> show</a:t>
            </a:r>
            <a:r>
              <a:rPr lang="en-GB" sz="1200" kern="1200" dirty="0" smtClean="0">
                <a:solidFill>
                  <a:schemeClr val="tx1"/>
                </a:solidFill>
                <a:effectLst/>
                <a:latin typeface="+mn-lt"/>
                <a:ea typeface="+mn-ea"/>
                <a:cs typeface="+mn-cs"/>
              </a:rPr>
              <a:t>, in addition to the housing applicants, may also increasingly be framing the internal review process as a form of dispute resolution, as opposed to a mere second look, and one where legal assistance is prudent.</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4D290EB-CFC5-441B-85C4-4373831DD976}" type="slidenum">
              <a:rPr lang="en-GB" smtClean="0"/>
              <a:t>8</a:t>
            </a:fld>
            <a:endParaRPr lang="en-GB"/>
          </a:p>
        </p:txBody>
      </p:sp>
    </p:spTree>
    <p:extLst>
      <p:ext uri="{BB962C8B-B14F-4D97-AF65-F5344CB8AC3E}">
        <p14:creationId xmlns:p14="http://schemas.microsoft.com/office/powerpoint/2010/main" val="689414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An assessment of the significance of this legal representation, however, is not straightforward. There is now a wealth of studies that suggest that welfare applicants fare better in redress forums if they are legally represented, despite the fact that such forums have been designed to function without the need for representation.</a:t>
            </a:r>
            <a:r>
              <a:rPr lang="en-US" dirty="0" smtClean="0">
                <a:effectLst/>
              </a:rPr>
              <a:t> </a:t>
            </a:r>
            <a:r>
              <a:rPr lang="en-GB" sz="1200" kern="1200" dirty="0" smtClean="0">
                <a:solidFill>
                  <a:schemeClr val="tx1"/>
                </a:solidFill>
                <a:effectLst/>
                <a:latin typeface="+mn-lt"/>
                <a:ea typeface="+mn-ea"/>
                <a:cs typeface="+mn-cs"/>
              </a:rPr>
              <a:t>These findings have often been explained in terms of the increasingly technical complexity of welfare law and the fact that applicants without expert representation are, accordingly, at a disadvantage in understanding and negotiating those technicalities – the ‘trap of hidden legalism’.</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Our survey data, however, have proved ambivalent about the impact of legal representation on internal review outcomes. In 2010, our data suggested that there was, in Adler’s terms, a ‘premium’ associated with legal representation. Yet in 2014 no such statistically significant correlation was evident in the survey data. We must remain agnostic, then, for the time being about whether, over time, legal representation will prove to increase applicants’ chances of success at internal review.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4D290EB-CFC5-441B-85C4-4373831DD976}" type="slidenum">
              <a:rPr lang="en-GB" smtClean="0"/>
              <a:t>9</a:t>
            </a:fld>
            <a:endParaRPr lang="en-GB"/>
          </a:p>
        </p:txBody>
      </p:sp>
    </p:spTree>
    <p:extLst>
      <p:ext uri="{BB962C8B-B14F-4D97-AF65-F5344CB8AC3E}">
        <p14:creationId xmlns:p14="http://schemas.microsoft.com/office/powerpoint/2010/main" val="15300228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Nonetheless, there is another sense in which legal representation may have an impact. It relates to the potential impact of internal review on the </a:t>
            </a:r>
            <a:r>
              <a:rPr lang="en-GB" sz="1200" i="1" kern="1200" dirty="0" smtClean="0">
                <a:solidFill>
                  <a:schemeClr val="tx1"/>
                </a:solidFill>
                <a:effectLst/>
                <a:latin typeface="+mn-lt"/>
                <a:ea typeface="+mn-ea"/>
                <a:cs typeface="+mn-cs"/>
              </a:rPr>
              <a:t>general</a:t>
            </a:r>
            <a:r>
              <a:rPr lang="en-GB" sz="1200" kern="1200" dirty="0" smtClean="0">
                <a:solidFill>
                  <a:schemeClr val="tx1"/>
                </a:solidFill>
                <a:effectLst/>
                <a:latin typeface="+mn-lt"/>
                <a:ea typeface="+mn-ea"/>
                <a:cs typeface="+mn-cs"/>
              </a:rPr>
              <a:t> quality of initial decision-making, as opposed to an individual’s chances of success – an issue that has been largely overlooked in administrative justice scholarship.</a:t>
            </a:r>
            <a:r>
              <a:rPr lang="en-US" dirty="0" smtClean="0">
                <a:effectLst/>
              </a:rPr>
              <a:t> </a:t>
            </a:r>
            <a:r>
              <a:rPr lang="en-GB" sz="1200" kern="1200" dirty="0" smtClean="0">
                <a:solidFill>
                  <a:schemeClr val="tx1"/>
                </a:solidFill>
                <a:effectLst/>
                <a:latin typeface="+mn-lt"/>
                <a:ea typeface="+mn-ea"/>
                <a:cs typeface="+mn-cs"/>
              </a:rPr>
              <a:t>Since 2003, we have asked local authorities about their perceptions about whether practices of internal review improve the quality of ongoing initial decision-making.</a:t>
            </a:r>
            <a:r>
              <a:rPr lang="en-US" dirty="0" smtClean="0">
                <a:effectLst/>
              </a:rPr>
              <a:t> </a:t>
            </a:r>
            <a:r>
              <a:rPr lang="en-GB" sz="1200" kern="1200" dirty="0" smtClean="0">
                <a:solidFill>
                  <a:schemeClr val="tx1"/>
                </a:solidFill>
                <a:effectLst/>
                <a:latin typeface="+mn-lt"/>
                <a:ea typeface="+mn-ea"/>
                <a:cs typeface="+mn-cs"/>
              </a:rPr>
              <a:t>The data show an increasing sense of the value of internal review in improving routine practice.</a:t>
            </a:r>
            <a:r>
              <a:rPr lang="en-US" dirty="0" smtClean="0">
                <a:effectLst/>
              </a:rPr>
              <a:t> </a:t>
            </a:r>
            <a:r>
              <a:rPr lang="en-GB" sz="1200" kern="1200" dirty="0" smtClean="0">
                <a:solidFill>
                  <a:schemeClr val="tx1"/>
                </a:solidFill>
                <a:effectLst/>
                <a:latin typeface="+mn-lt"/>
                <a:ea typeface="+mn-ea"/>
                <a:cs typeface="+mn-cs"/>
              </a:rPr>
              <a:t>Indeed, our 2014 data suggest that the higher the internal review caseload of local authorities, the more likely they are to hold this view (albeit that the correlation is weak).</a:t>
            </a:r>
            <a:r>
              <a:rPr lang="en-US" dirty="0" smtClean="0">
                <a:effectLst/>
              </a:rPr>
              <a:t> </a:t>
            </a:r>
            <a:r>
              <a:rPr lang="en-GB" sz="1200" kern="1200" dirty="0" smtClean="0">
                <a:solidFill>
                  <a:schemeClr val="tx1"/>
                </a:solidFill>
                <a:effectLst/>
                <a:latin typeface="+mn-lt"/>
                <a:ea typeface="+mn-ea"/>
                <a:cs typeface="+mn-cs"/>
              </a:rPr>
              <a:t>So legal representation, irrespective of whether it improves the chances of individual clients under an internal review process, may be part of a more general phenomenon whereby the practice of internal review feeds back positively onto the quality of ongoing initial decision-making. This complicates, we suggest, any assessment we might wish to make of mandatory consideration as a feature of administrative justice. </a:t>
            </a:r>
            <a:endParaRPr lang="en-US" dirty="0"/>
          </a:p>
        </p:txBody>
      </p:sp>
      <p:sp>
        <p:nvSpPr>
          <p:cNvPr id="4" name="Slide Number Placeholder 3"/>
          <p:cNvSpPr>
            <a:spLocks noGrp="1"/>
          </p:cNvSpPr>
          <p:nvPr>
            <p:ph type="sldNum" sz="quarter" idx="10"/>
          </p:nvPr>
        </p:nvSpPr>
        <p:spPr/>
        <p:txBody>
          <a:bodyPr/>
          <a:lstStyle/>
          <a:p>
            <a:fld id="{24D290EB-CFC5-441B-85C4-4373831DD976}" type="slidenum">
              <a:rPr lang="en-GB" smtClean="0"/>
              <a:t>10</a:t>
            </a:fld>
            <a:endParaRPr lang="en-GB"/>
          </a:p>
        </p:txBody>
      </p:sp>
    </p:spTree>
    <p:extLst>
      <p:ext uri="{BB962C8B-B14F-4D97-AF65-F5344CB8AC3E}">
        <p14:creationId xmlns:p14="http://schemas.microsoft.com/office/powerpoint/2010/main" val="572997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Our first point is that, in more senses than one, mandatory reconsideration is something of a hybrid feature of administrative justice. In terms of design, this is obvious. It is a form of redress in one sense, but is also a form of primary decision-making in another. In terms of accountability, this is also true. Applying </a:t>
            </a:r>
            <a:r>
              <a:rPr lang="en-GB" sz="1200" kern="1200" dirty="0" err="1" smtClean="0">
                <a:solidFill>
                  <a:schemeClr val="tx1"/>
                </a:solidFill>
                <a:effectLst/>
                <a:latin typeface="+mn-lt"/>
                <a:ea typeface="+mn-ea"/>
                <a:cs typeface="+mn-cs"/>
              </a:rPr>
              <a:t>Romzek</a:t>
            </a:r>
            <a:r>
              <a:rPr lang="en-GB" sz="1200" kern="1200" dirty="0" smtClean="0">
                <a:solidFill>
                  <a:schemeClr val="tx1"/>
                </a:solidFill>
                <a:effectLst/>
                <a:latin typeface="+mn-lt"/>
                <a:ea typeface="+mn-ea"/>
                <a:cs typeface="+mn-cs"/>
              </a:rPr>
              <a:t> and </a:t>
            </a:r>
            <a:r>
              <a:rPr lang="en-GB" sz="1200" kern="1200" dirty="0" err="1" smtClean="0">
                <a:solidFill>
                  <a:schemeClr val="tx1"/>
                </a:solidFill>
                <a:effectLst/>
                <a:latin typeface="+mn-lt"/>
                <a:ea typeface="+mn-ea"/>
                <a:cs typeface="+mn-cs"/>
              </a:rPr>
              <a:t>Dubnick’s</a:t>
            </a:r>
            <a:r>
              <a:rPr lang="en-GB" sz="1200" kern="1200" dirty="0" smtClean="0">
                <a:solidFill>
                  <a:schemeClr val="tx1"/>
                </a:solidFill>
                <a:effectLst/>
                <a:latin typeface="+mn-lt"/>
                <a:ea typeface="+mn-ea"/>
                <a:cs typeface="+mn-cs"/>
              </a:rPr>
              <a:t> celebrated typology, mandatory reconsideration is a hybrid of bureaucratic and legal forms of accountability. It is a second look by a public agency at one of its decisions but is a compulsory rung on the ladder of redress leading to external legal review.</a:t>
            </a:r>
            <a:r>
              <a:rPr lang="en-US" dirty="0" smtClean="0">
                <a:effectLst/>
              </a:rPr>
              <a:t> Our evidence reflects this. We </a:t>
            </a:r>
            <a:r>
              <a:rPr lang="en-US" dirty="0" err="1" smtClean="0">
                <a:effectLst/>
              </a:rPr>
              <a:t>conclue</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24D290EB-CFC5-441B-85C4-4373831DD976}" type="slidenum">
              <a:rPr lang="en-GB" smtClean="0"/>
              <a:t>11</a:t>
            </a:fld>
            <a:endParaRPr lang="en-GB"/>
          </a:p>
        </p:txBody>
      </p:sp>
    </p:spTree>
    <p:extLst>
      <p:ext uri="{BB962C8B-B14F-4D97-AF65-F5344CB8AC3E}">
        <p14:creationId xmlns:p14="http://schemas.microsoft.com/office/powerpoint/2010/main" val="1773504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second point is that, although conceptually and empirically, mandatory reconsideration is a hybrid mechanism of administrative justice, straddling the bureaucratic and the legal, the internal and the external, its normative assessment must focus squarely on its qualities in and of themselves, and not as the first of a potential sequence of redress opportunities. Thus we conclude:</a:t>
            </a:r>
            <a:endParaRPr lang="en-US" dirty="0"/>
          </a:p>
        </p:txBody>
      </p:sp>
      <p:sp>
        <p:nvSpPr>
          <p:cNvPr id="4" name="Slide Number Placeholder 3"/>
          <p:cNvSpPr>
            <a:spLocks noGrp="1"/>
          </p:cNvSpPr>
          <p:nvPr>
            <p:ph type="sldNum" sz="quarter" idx="10"/>
          </p:nvPr>
        </p:nvSpPr>
        <p:spPr/>
        <p:txBody>
          <a:bodyPr/>
          <a:lstStyle/>
          <a:p>
            <a:fld id="{24D290EB-CFC5-441B-85C4-4373831DD976}" type="slidenum">
              <a:rPr lang="en-GB" smtClean="0"/>
              <a:t>12</a:t>
            </a:fld>
            <a:endParaRPr lang="en-GB"/>
          </a:p>
        </p:txBody>
      </p:sp>
    </p:spTree>
    <p:extLst>
      <p:ext uri="{BB962C8B-B14F-4D97-AF65-F5344CB8AC3E}">
        <p14:creationId xmlns:p14="http://schemas.microsoft.com/office/powerpoint/2010/main" val="20838860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third point is that mandatory reconsideration may have quite an ambiguous relationship to administrative justice. It is now commonplace for scholars to refer to the fact that the concept of ‘administrative justice’ has a dual focus: (1) on the justice of initial administrative decision-making (a focus on public administration); and (2) on the remedies available to those who feel aggrieved by initial decisions (a focus on the architecture of redress).</a:t>
            </a:r>
            <a:r>
              <a:rPr lang="en-US" dirty="0" smtClean="0">
                <a:effectLst/>
              </a:rPr>
              <a:t> </a:t>
            </a:r>
            <a:r>
              <a:rPr lang="en-GB" sz="1200" kern="1200" dirty="0" smtClean="0">
                <a:solidFill>
                  <a:schemeClr val="tx1"/>
                </a:solidFill>
                <a:effectLst/>
                <a:latin typeface="+mn-lt"/>
                <a:ea typeface="+mn-ea"/>
                <a:cs typeface="+mn-cs"/>
              </a:rPr>
              <a:t>Much of the critique of mandatory reconsideration focuses too heavily on this latter focus and insufficiently on the former, we would suggest. </a:t>
            </a:r>
            <a:r>
              <a:rPr lang="en-GB" sz="1200" i="1" kern="1200" dirty="0" smtClean="0">
                <a:solidFill>
                  <a:schemeClr val="tx1"/>
                </a:solidFill>
                <a:effectLst/>
                <a:latin typeface="+mn-lt"/>
                <a:ea typeface="+mn-ea"/>
                <a:cs typeface="+mn-cs"/>
              </a:rPr>
              <a:t>Even if</a:t>
            </a:r>
            <a:r>
              <a:rPr lang="en-GB" sz="1200" kern="1200" dirty="0" smtClean="0">
                <a:solidFill>
                  <a:schemeClr val="tx1"/>
                </a:solidFill>
                <a:effectLst/>
                <a:latin typeface="+mn-lt"/>
                <a:ea typeface="+mn-ea"/>
                <a:cs typeface="+mn-cs"/>
              </a:rPr>
              <a:t> mandatory reconsideration is deficient as a form of redress, it may, as our data suggest, have a positive contribution to make to the justice of ongoing bureaucratic administration. In other words, even if it fails to some extent (perhaps entirely) as a form of legal accountability, it might still have considerable value as a form of bureaucratic accountability.</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This latter point, we would suggest, significantly complicates the normative assessment of mandatory reconsideration.</a:t>
            </a:r>
            <a:r>
              <a:rPr lang="en-US" dirty="0" smtClean="0">
                <a:effectLst/>
              </a:rPr>
              <a:t> </a:t>
            </a:r>
            <a:r>
              <a:rPr lang="en-GB" sz="1200" kern="1200" dirty="0" smtClean="0">
                <a:solidFill>
                  <a:schemeClr val="tx1"/>
                </a:solidFill>
                <a:effectLst/>
                <a:latin typeface="+mn-lt"/>
                <a:ea typeface="+mn-ea"/>
                <a:cs typeface="+mn-cs"/>
              </a:rPr>
              <a:t>Administrative justice policy and scholarship has spent considerable energy recently stressing the normative and practical importance of getting decisions right first time. And given the problem of drop-off (discussed above), we might suggest that the major task for administrative justice scholarship is to focus more on the conditions that might sustain better decision-making for the mass of welfare applicants, and less on the architecture of redress mechanisms for the few who pursue grievances. Mandatory reconsideration may prove to be an important technique for that policy and research agenda.</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24D290EB-CFC5-441B-85C4-4373831DD976}" type="slidenum">
              <a:rPr lang="en-GB" smtClean="0"/>
              <a:t>13</a:t>
            </a:fld>
            <a:endParaRPr lang="en-GB"/>
          </a:p>
        </p:txBody>
      </p:sp>
    </p:spTree>
    <p:extLst>
      <p:ext uri="{BB962C8B-B14F-4D97-AF65-F5344CB8AC3E}">
        <p14:creationId xmlns:p14="http://schemas.microsoft.com/office/powerpoint/2010/main" val="5810837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Only touching on</a:t>
            </a:r>
            <a:r>
              <a:rPr lang="en-US" baseline="0" dirty="0" smtClean="0"/>
              <a:t> final part of the paper, which tries to situate these assertions within an argument about </a:t>
            </a:r>
            <a:r>
              <a:rPr lang="en-GB" sz="1200" baseline="0" dirty="0" smtClean="0"/>
              <a:t>a</a:t>
            </a:r>
            <a:r>
              <a:rPr lang="en-GB" sz="1200" dirty="0" smtClean="0"/>
              <a:t>rchitectural design and redesign on the administrative justice</a:t>
            </a:r>
            <a:r>
              <a:rPr lang="en-GB" sz="1200" baseline="0" dirty="0" smtClean="0"/>
              <a:t> system</a:t>
            </a:r>
            <a:r>
              <a:rPr lang="en-GB" sz="1200" dirty="0" smtClean="0"/>
              <a:t>. In particular we argue that the system should by value.</a:t>
            </a:r>
            <a:r>
              <a:rPr lang="en-GB" sz="1200" baseline="0" dirty="0" smtClean="0"/>
              <a:t> We explore two values – accuracy and efficiency which internal reviews in their real word practice potentially challenge. Inevitably there are trade offs. </a:t>
            </a:r>
            <a:r>
              <a:rPr lang="en-GB" sz="1200" kern="1200" dirty="0" smtClean="0">
                <a:solidFill>
                  <a:schemeClr val="tx1"/>
                </a:solidFill>
                <a:effectLst/>
                <a:latin typeface="+mn-lt"/>
                <a:ea typeface="+mn-ea"/>
                <a:cs typeface="+mn-cs"/>
              </a:rPr>
              <a:t>How these tensions have been negotiated in other aspects of administrative law should help us manage them in relation to system design and the potential role of mandatory reconsideration. Two issues have been particularly significant in facing the challenges of these trade offs: (1) the nature of the stakes for welfare claimants in the particular policy field; and (2) the role of special knowledge and expertise in the exercise of administrative discretion.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Where, in relative terms, the policy area involves more important social welfare issues for individuals – where the stakes are higher – the balance is more likely to be (or at least should be) tipped in favour of stronger individual protections for accuracy. Easy access to independent review may be encouraged given the increased chance of impartiality of review that an independent body usually brings. Thus strong protections for individual </a:t>
            </a:r>
            <a:r>
              <a:rPr lang="en-GB" sz="1200" kern="1200" dirty="0" err="1" smtClean="0">
                <a:solidFill>
                  <a:schemeClr val="tx1"/>
                </a:solidFill>
                <a:effectLst/>
                <a:latin typeface="+mn-lt"/>
                <a:ea typeface="+mn-ea"/>
                <a:cs typeface="+mn-cs"/>
              </a:rPr>
              <a:t>grievants</a:t>
            </a:r>
            <a:r>
              <a:rPr lang="en-GB" sz="1200" kern="1200" dirty="0" smtClean="0">
                <a:solidFill>
                  <a:schemeClr val="tx1"/>
                </a:solidFill>
                <a:effectLst/>
                <a:latin typeface="+mn-lt"/>
                <a:ea typeface="+mn-ea"/>
                <a:cs typeface="+mn-cs"/>
              </a:rPr>
              <a:t> would be preferred over the general quality improvements that a higher incidence of mandatory reconsideration might bring. Equally, higher social welfare stakes would suggest that citizen participation and the accommodation of complexity would be privileged over the demands of efficiency. Where, however, the individual stakes are lower, we can expect the demands of systemic efficiency to have a higher value relative to the correction of individual errors.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 relation to the issue of expertise, where, in relative terms, external redress bodies lack the capacity adequately to review discretionary expertise, the more we might value agency autonomy rather than external legal control. Mandatory reconsideration, then, despite its tendency to diminish the incidence of external appeal, might be regarded as a more appropriate form of routine redress.</a:t>
            </a:r>
            <a:r>
              <a:rPr lang="en-US" dirty="0" smtClean="0">
                <a:effectLst/>
              </a:rPr>
              <a:t> </a:t>
            </a:r>
            <a:r>
              <a:rPr lang="en-GB" sz="1200" kern="1200" dirty="0" smtClean="0">
                <a:solidFill>
                  <a:schemeClr val="tx1"/>
                </a:solidFill>
                <a:effectLst/>
                <a:latin typeface="+mn-lt"/>
                <a:ea typeface="+mn-ea"/>
                <a:cs typeface="+mn-cs"/>
              </a:rPr>
              <a:t>ibid</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4D290EB-CFC5-441B-85C4-4373831DD976}" type="slidenum">
              <a:rPr lang="en-GB" smtClean="0"/>
              <a:t>14</a:t>
            </a:fld>
            <a:endParaRPr lang="en-GB"/>
          </a:p>
        </p:txBody>
      </p:sp>
    </p:spTree>
    <p:extLst>
      <p:ext uri="{BB962C8B-B14F-4D97-AF65-F5344CB8AC3E}">
        <p14:creationId xmlns:p14="http://schemas.microsoft.com/office/powerpoint/2010/main" val="647584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 Id="rId3" Type="http://schemas.openxmlformats.org/officeDocument/2006/relationships/image" Target="../media/image2.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jpg"/><Relationship Id="rId3" Type="http://schemas.openxmlformats.org/officeDocument/2006/relationships/image" Target="../media/image2.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ith banner and text">
    <p:bg>
      <p:bgPr>
        <a:solidFill>
          <a:srgbClr val="33323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51520" y="836713"/>
            <a:ext cx="7772400" cy="720079"/>
          </a:xfrm>
          <a:prstGeom prst="rect">
            <a:avLst/>
          </a:prstGeom>
        </p:spPr>
        <p:txBody>
          <a:bodyPr/>
          <a:lstStyle>
            <a:lvl1pPr>
              <a:defRPr>
                <a:solidFill>
                  <a:schemeClr val="tx1">
                    <a:lumMod val="95000"/>
                    <a:lumOff val="5000"/>
                  </a:schemeClr>
                </a:solidFill>
              </a:defRPr>
            </a:lvl1pPr>
          </a:lstStyle>
          <a:p>
            <a:r>
              <a:rPr lang="en-US" dirty="0" smtClean="0"/>
              <a:t>Title</a:t>
            </a:r>
            <a:endParaRPr lang="en-GB" dirty="0"/>
          </a:p>
        </p:txBody>
      </p:sp>
      <p:sp>
        <p:nvSpPr>
          <p:cNvPr id="3" name="Subtitle 2"/>
          <p:cNvSpPr>
            <a:spLocks noGrp="1"/>
          </p:cNvSpPr>
          <p:nvPr>
            <p:ph type="subTitle" idx="1" hasCustomPrompt="1"/>
          </p:nvPr>
        </p:nvSpPr>
        <p:spPr>
          <a:xfrm>
            <a:off x="251520" y="1628800"/>
            <a:ext cx="6400800" cy="792088"/>
          </a:xfrm>
          <a:prstGeom prst="rect">
            <a:avLst/>
          </a:prstGeom>
        </p:spPr>
        <p:txBody>
          <a:bodyPr/>
          <a:lstStyle>
            <a:lvl1pPr marL="0" indent="0" algn="l">
              <a:buNone/>
              <a:defRPr b="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Text (use gold for key words)</a:t>
            </a:r>
            <a:endParaRPr lang="en-GB" dirty="0"/>
          </a:p>
        </p:txBody>
      </p:sp>
      <p:sp>
        <p:nvSpPr>
          <p:cNvPr id="10" name="Text Placeholder 9"/>
          <p:cNvSpPr>
            <a:spLocks noGrp="1"/>
          </p:cNvSpPr>
          <p:nvPr>
            <p:ph type="body" sz="quarter" idx="10" hasCustomPrompt="1"/>
          </p:nvPr>
        </p:nvSpPr>
        <p:spPr>
          <a:xfrm>
            <a:off x="250825" y="2492896"/>
            <a:ext cx="6408738" cy="1008062"/>
          </a:xfrm>
          <a:prstGeom prst="rect">
            <a:avLst/>
          </a:prstGeom>
        </p:spPr>
        <p:txBody>
          <a:bodyPr/>
          <a:lstStyle>
            <a:lvl1pPr marL="342900" indent="-342900">
              <a:buClr>
                <a:srgbClr val="E4B53C"/>
              </a:buClr>
              <a:buFont typeface="Wingdings" panose="05000000000000000000" pitchFamily="2" charset="2"/>
              <a:buChar char="§"/>
              <a:defRPr b="0" baseline="0"/>
            </a:lvl1pPr>
          </a:lstStyle>
          <a:p>
            <a:pPr lvl="0"/>
            <a:r>
              <a:rPr lang="en-US" dirty="0" smtClean="0"/>
              <a:t>Bullet points</a:t>
            </a:r>
            <a:endParaRPr lang="en-GB"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6552" y="116632"/>
            <a:ext cx="10549596" cy="576064"/>
          </a:xfrm>
          <a:prstGeom prst="rect">
            <a:avLst/>
          </a:prstGeom>
        </p:spPr>
      </p:pic>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787" y="178730"/>
            <a:ext cx="2053941" cy="451867"/>
          </a:xfrm>
          <a:prstGeom prst="rect">
            <a:avLst/>
          </a:prstGeom>
        </p:spPr>
      </p:pic>
    </p:spTree>
    <p:extLst>
      <p:ext uri="{BB962C8B-B14F-4D97-AF65-F5344CB8AC3E}">
        <p14:creationId xmlns:p14="http://schemas.microsoft.com/office/powerpoint/2010/main" val="142696821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ull screen pic with banner">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0" y="1196975"/>
            <a:ext cx="3563938" cy="4176713"/>
          </a:xfrm>
          <a:prstGeom prst="rect">
            <a:avLst/>
          </a:prstGeom>
          <a:solidFill>
            <a:schemeClr val="tx1">
              <a:alpha val="75000"/>
            </a:schemeClr>
          </a:solidFill>
        </p:spPr>
        <p:txBody>
          <a:bodyPr/>
          <a:lstStyle>
            <a:lvl1pPr>
              <a:defRPr sz="3600" b="1" baseline="0">
                <a:solidFill>
                  <a:schemeClr val="bg1"/>
                </a:solidFill>
              </a:defRPr>
            </a:lvl1pPr>
          </a:lstStyle>
          <a:p>
            <a:pPr lvl="0"/>
            <a:r>
              <a:rPr lang="en-US" dirty="0" smtClean="0"/>
              <a:t>Insert text to go over picture. Use pink for key words and bullets.</a:t>
            </a:r>
          </a:p>
        </p:txBody>
      </p:sp>
    </p:spTree>
    <p:extLst>
      <p:ext uri="{BB962C8B-B14F-4D97-AF65-F5344CB8AC3E}">
        <p14:creationId xmlns:p14="http://schemas.microsoft.com/office/powerpoint/2010/main" val="323885048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GB"/>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4F4D173-E918-4A1A-A9F2-410CECFDB9BC}" type="datetimeFigureOut">
              <a:rPr lang="en-GB" smtClean="0"/>
              <a:t>27/05/2016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CD892B-99BD-4EB4-B03D-32389D3D35ED}" type="slidenum">
              <a:rPr lang="en-GB" smtClean="0"/>
              <a:t>‹#›</a:t>
            </a:fld>
            <a:endParaRPr lang="en-GB"/>
          </a:p>
        </p:txBody>
      </p:sp>
    </p:spTree>
    <p:extLst>
      <p:ext uri="{BB962C8B-B14F-4D97-AF65-F5344CB8AC3E}">
        <p14:creationId xmlns:p14="http://schemas.microsoft.com/office/powerpoint/2010/main" val="14155391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With banner and text">
    <p:bg>
      <p:bgPr>
        <a:solidFill>
          <a:srgbClr val="D1D1D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51520" y="836713"/>
            <a:ext cx="7772400" cy="720079"/>
          </a:xfrm>
          <a:prstGeom prst="rect">
            <a:avLst/>
          </a:prstGeom>
        </p:spPr>
        <p:txBody>
          <a:bodyPr/>
          <a:lstStyle>
            <a:lvl1pPr>
              <a:defRPr>
                <a:solidFill>
                  <a:schemeClr val="bg1"/>
                </a:solidFill>
              </a:defRPr>
            </a:lvl1pPr>
          </a:lstStyle>
          <a:p>
            <a:r>
              <a:rPr lang="en-US" dirty="0" smtClean="0"/>
              <a:t>Title</a:t>
            </a:r>
            <a:endParaRPr lang="en-GB" dirty="0"/>
          </a:p>
        </p:txBody>
      </p:sp>
      <p:sp>
        <p:nvSpPr>
          <p:cNvPr id="3" name="Subtitle 2"/>
          <p:cNvSpPr>
            <a:spLocks noGrp="1"/>
          </p:cNvSpPr>
          <p:nvPr>
            <p:ph type="subTitle" idx="1" hasCustomPrompt="1"/>
          </p:nvPr>
        </p:nvSpPr>
        <p:spPr>
          <a:xfrm>
            <a:off x="251520" y="1628800"/>
            <a:ext cx="6400800" cy="792088"/>
          </a:xfrm>
          <a:prstGeom prst="rect">
            <a:avLst/>
          </a:prstGeom>
        </p:spPr>
        <p:txBody>
          <a:bodyPr/>
          <a:lstStyle>
            <a:lvl1pPr marL="0" indent="0" algn="l">
              <a:buNone/>
              <a:defRPr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Text (use pink for key words)</a:t>
            </a:r>
            <a:endParaRPr lang="en-GB" dirty="0"/>
          </a:p>
        </p:txBody>
      </p:sp>
      <p:sp>
        <p:nvSpPr>
          <p:cNvPr id="10" name="Text Placeholder 9"/>
          <p:cNvSpPr>
            <a:spLocks noGrp="1"/>
          </p:cNvSpPr>
          <p:nvPr>
            <p:ph type="body" sz="quarter" idx="10" hasCustomPrompt="1"/>
          </p:nvPr>
        </p:nvSpPr>
        <p:spPr>
          <a:xfrm>
            <a:off x="250825" y="2492896"/>
            <a:ext cx="6408738" cy="1008062"/>
          </a:xfrm>
          <a:prstGeom prst="rect">
            <a:avLst/>
          </a:prstGeom>
        </p:spPr>
        <p:txBody>
          <a:bodyPr/>
          <a:lstStyle>
            <a:lvl1pPr marL="342900" indent="-342900">
              <a:buClr>
                <a:srgbClr val="A2347A"/>
              </a:buClr>
              <a:buFont typeface="Wingdings" panose="05000000000000000000" pitchFamily="2" charset="2"/>
              <a:buChar char="§"/>
              <a:defRPr b="0" baseline="0">
                <a:solidFill>
                  <a:schemeClr val="bg1"/>
                </a:solidFill>
              </a:defRPr>
            </a:lvl1pPr>
          </a:lstStyle>
          <a:p>
            <a:pPr lvl="0"/>
            <a:r>
              <a:rPr lang="en-US" dirty="0" smtClean="0"/>
              <a:t>Bullet points</a:t>
            </a:r>
            <a:endParaRPr lang="en-GB"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6552" y="116632"/>
            <a:ext cx="10549596" cy="576064"/>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787" y="178730"/>
            <a:ext cx="2053941" cy="451867"/>
          </a:xfrm>
          <a:prstGeom prst="rect">
            <a:avLst/>
          </a:prstGeom>
        </p:spPr>
      </p:pic>
    </p:spTree>
    <p:extLst>
      <p:ext uri="{BB962C8B-B14F-4D97-AF65-F5344CB8AC3E}">
        <p14:creationId xmlns:p14="http://schemas.microsoft.com/office/powerpoint/2010/main" val="232329565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 screen pic with text box">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4F4D173-E918-4A1A-A9F2-410CECFDB9BC}" type="datetimeFigureOut">
              <a:rPr lang="en-GB" smtClean="0"/>
              <a:t>27/05/2016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1CD892B-99BD-4EB4-B03D-32389D3D35ED}" type="slidenum">
              <a:rPr lang="en-GB" smtClean="0"/>
              <a:t>‹#›</a:t>
            </a:fld>
            <a:endParaRPr lang="en-GB"/>
          </a:p>
        </p:txBody>
      </p:sp>
      <p:sp>
        <p:nvSpPr>
          <p:cNvPr id="7" name="Text Placeholder 8"/>
          <p:cNvSpPr>
            <a:spLocks noGrp="1"/>
          </p:cNvSpPr>
          <p:nvPr>
            <p:ph type="body" sz="quarter" idx="13" hasCustomPrompt="1"/>
          </p:nvPr>
        </p:nvSpPr>
        <p:spPr>
          <a:xfrm>
            <a:off x="0" y="1196975"/>
            <a:ext cx="3563938" cy="4176713"/>
          </a:xfrm>
          <a:prstGeom prst="rect">
            <a:avLst/>
          </a:prstGeom>
          <a:solidFill>
            <a:schemeClr val="tx1">
              <a:alpha val="75000"/>
            </a:schemeClr>
          </a:solidFill>
        </p:spPr>
        <p:txBody>
          <a:bodyPr/>
          <a:lstStyle>
            <a:lvl1pPr>
              <a:defRPr sz="3600" b="1" baseline="0">
                <a:solidFill>
                  <a:schemeClr val="bg1"/>
                </a:solidFill>
              </a:defRPr>
            </a:lvl1pPr>
          </a:lstStyle>
          <a:p>
            <a:pPr lvl="0"/>
            <a:r>
              <a:rPr lang="en-US" dirty="0" smtClean="0"/>
              <a:t>Insert text to go over picture. Use pink for key words and bullets.</a:t>
            </a:r>
          </a:p>
        </p:txBody>
      </p:sp>
    </p:spTree>
    <p:extLst>
      <p:ext uri="{BB962C8B-B14F-4D97-AF65-F5344CB8AC3E}">
        <p14:creationId xmlns:p14="http://schemas.microsoft.com/office/powerpoint/2010/main" val="160771788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With banner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4F4D173-E918-4A1A-A9F2-410CECFDB9BC}" type="datetimeFigureOut">
              <a:rPr lang="en-GB" smtClean="0"/>
              <a:t>27/05/2016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CD892B-99BD-4EB4-B03D-32389D3D35ED}" type="slidenum">
              <a:rPr lang="en-GB" smtClean="0"/>
              <a:t>‹#›</a:t>
            </a:fld>
            <a:endParaRPr lang="en-GB"/>
          </a:p>
        </p:txBody>
      </p:sp>
      <p:sp>
        <p:nvSpPr>
          <p:cNvPr id="8" name="Title 1"/>
          <p:cNvSpPr>
            <a:spLocks noGrp="1"/>
          </p:cNvSpPr>
          <p:nvPr>
            <p:ph type="ctrTitle" hasCustomPrompt="1"/>
          </p:nvPr>
        </p:nvSpPr>
        <p:spPr>
          <a:xfrm>
            <a:off x="251520" y="836713"/>
            <a:ext cx="7772400" cy="648072"/>
          </a:xfrm>
          <a:prstGeom prst="rect">
            <a:avLst/>
          </a:prstGeom>
        </p:spPr>
        <p:txBody>
          <a:bodyPr anchor="t">
            <a:normAutofit/>
          </a:bodyPr>
          <a:lstStyle>
            <a:lvl1pPr algn="l">
              <a:defRPr sz="3600" b="1">
                <a:solidFill>
                  <a:schemeClr val="bg1"/>
                </a:solidFill>
                <a:latin typeface="Palatino Linotype" panose="02040502050505030304" pitchFamily="18" charset="0"/>
              </a:defRPr>
            </a:lvl1pPr>
          </a:lstStyle>
          <a:p>
            <a:r>
              <a:rPr lang="en-US" dirty="0" smtClean="0"/>
              <a:t>Title</a:t>
            </a:r>
            <a:endParaRPr lang="en-GB" dirty="0"/>
          </a:p>
        </p:txBody>
      </p:sp>
      <p:sp>
        <p:nvSpPr>
          <p:cNvPr id="9" name="Subtitle 2"/>
          <p:cNvSpPr>
            <a:spLocks noGrp="1"/>
          </p:cNvSpPr>
          <p:nvPr>
            <p:ph type="subTitle" idx="1" hasCustomPrompt="1"/>
          </p:nvPr>
        </p:nvSpPr>
        <p:spPr>
          <a:xfrm>
            <a:off x="251520" y="1628800"/>
            <a:ext cx="6400800" cy="720080"/>
          </a:xfrm>
          <a:prstGeom prst="rect">
            <a:avLst/>
          </a:prstGeom>
        </p:spPr>
        <p:txBody>
          <a:bodyPr>
            <a:normAutofit/>
          </a:bodyPr>
          <a:lstStyle>
            <a:lvl1pPr marL="0" indent="0" algn="l">
              <a:buNone/>
              <a:defRPr sz="2000" b="0" baseline="0">
                <a:solidFill>
                  <a:schemeClr val="bg1"/>
                </a:solidFill>
                <a:latin typeface="Palatino Linotype" panose="0204050205050503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Text (use gold for key words)</a:t>
            </a:r>
            <a:endParaRPr lang="en-GB" dirty="0"/>
          </a:p>
        </p:txBody>
      </p:sp>
      <p:sp>
        <p:nvSpPr>
          <p:cNvPr id="10" name="Text Placeholder 9"/>
          <p:cNvSpPr>
            <a:spLocks noGrp="1"/>
          </p:cNvSpPr>
          <p:nvPr>
            <p:ph type="body" sz="quarter" idx="13" hasCustomPrompt="1"/>
          </p:nvPr>
        </p:nvSpPr>
        <p:spPr>
          <a:xfrm>
            <a:off x="250825" y="2420938"/>
            <a:ext cx="6408738" cy="1008062"/>
          </a:xfrm>
          <a:prstGeom prst="rect">
            <a:avLst/>
          </a:prstGeom>
        </p:spPr>
        <p:txBody>
          <a:bodyPr>
            <a:normAutofit/>
          </a:bodyPr>
          <a:lstStyle>
            <a:lvl1pPr marL="342900" indent="-342900">
              <a:buClr>
                <a:srgbClr val="E4B53C"/>
              </a:buClr>
              <a:buFont typeface="Wingdings" panose="05000000000000000000" pitchFamily="2" charset="2"/>
              <a:buChar char="§"/>
              <a:defRPr sz="2000" b="0" baseline="0">
                <a:solidFill>
                  <a:schemeClr val="bg1"/>
                </a:solidFill>
                <a:latin typeface="Palatino Linotype" panose="02040502050505030304" pitchFamily="18" charset="0"/>
              </a:defRPr>
            </a:lvl1pPr>
          </a:lstStyle>
          <a:p>
            <a:pPr lvl="0"/>
            <a:r>
              <a:rPr lang="en-US" dirty="0" smtClean="0"/>
              <a:t>Bullet points</a:t>
            </a:r>
            <a:endParaRPr lang="en-GB"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6552" y="116632"/>
            <a:ext cx="10549596" cy="576064"/>
          </a:xfrm>
          <a:prstGeom prst="rect">
            <a:avLst/>
          </a:prstGeom>
        </p:spPr>
      </p:pic>
    </p:spTree>
    <p:extLst>
      <p:ext uri="{BB962C8B-B14F-4D97-AF65-F5344CB8AC3E}">
        <p14:creationId xmlns:p14="http://schemas.microsoft.com/office/powerpoint/2010/main" val="41610469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GB"/>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4F4D173-E918-4A1A-A9F2-410CECFDB9BC}" type="datetimeFigureOut">
              <a:rPr lang="en-GB" smtClean="0"/>
              <a:t>27/05/2016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CD892B-99BD-4EB4-B03D-32389D3D35ED}" type="slidenum">
              <a:rPr lang="en-GB" smtClean="0"/>
              <a:t>‹#›</a:t>
            </a:fld>
            <a:endParaRPr lang="en-GB"/>
          </a:p>
        </p:txBody>
      </p:sp>
    </p:spTree>
    <p:extLst>
      <p:ext uri="{BB962C8B-B14F-4D97-AF65-F5344CB8AC3E}">
        <p14:creationId xmlns:p14="http://schemas.microsoft.com/office/powerpoint/2010/main" val="44892933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ith banner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4F4D173-E918-4A1A-A9F2-410CECFDB9BC}" type="datetimeFigureOut">
              <a:rPr lang="en-GB" smtClean="0"/>
              <a:t>27/05/2016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CD892B-99BD-4EB4-B03D-32389D3D35ED}" type="slidenum">
              <a:rPr lang="en-GB" smtClean="0"/>
              <a:t>‹#›</a:t>
            </a:fld>
            <a:endParaRPr lang="en-GB"/>
          </a:p>
        </p:txBody>
      </p:sp>
      <p:sp>
        <p:nvSpPr>
          <p:cNvPr id="8" name="Title 1"/>
          <p:cNvSpPr>
            <a:spLocks noGrp="1"/>
          </p:cNvSpPr>
          <p:nvPr>
            <p:ph type="ctrTitle" hasCustomPrompt="1"/>
          </p:nvPr>
        </p:nvSpPr>
        <p:spPr>
          <a:xfrm>
            <a:off x="251520" y="836713"/>
            <a:ext cx="7772400" cy="648072"/>
          </a:xfrm>
          <a:prstGeom prst="rect">
            <a:avLst/>
          </a:prstGeom>
        </p:spPr>
        <p:txBody>
          <a:bodyPr anchor="t">
            <a:normAutofit/>
          </a:bodyPr>
          <a:lstStyle>
            <a:lvl1pPr algn="l">
              <a:defRPr sz="3600" b="1">
                <a:solidFill>
                  <a:schemeClr val="tx1">
                    <a:lumMod val="95000"/>
                    <a:lumOff val="5000"/>
                  </a:schemeClr>
                </a:solidFill>
                <a:latin typeface="Palatino Linotype" panose="02040502050505030304" pitchFamily="18" charset="0"/>
              </a:defRPr>
            </a:lvl1pPr>
          </a:lstStyle>
          <a:p>
            <a:r>
              <a:rPr lang="en-US" dirty="0" smtClean="0"/>
              <a:t>Title</a:t>
            </a:r>
            <a:endParaRPr lang="en-GB" dirty="0"/>
          </a:p>
        </p:txBody>
      </p:sp>
      <p:sp>
        <p:nvSpPr>
          <p:cNvPr id="9" name="Subtitle 2"/>
          <p:cNvSpPr>
            <a:spLocks noGrp="1"/>
          </p:cNvSpPr>
          <p:nvPr>
            <p:ph type="subTitle" idx="1" hasCustomPrompt="1"/>
          </p:nvPr>
        </p:nvSpPr>
        <p:spPr>
          <a:xfrm>
            <a:off x="251520" y="1628800"/>
            <a:ext cx="6400800" cy="720080"/>
          </a:xfrm>
          <a:prstGeom prst="rect">
            <a:avLst/>
          </a:prstGeom>
        </p:spPr>
        <p:txBody>
          <a:bodyPr>
            <a:normAutofit/>
          </a:bodyPr>
          <a:lstStyle>
            <a:lvl1pPr marL="0" indent="0" algn="l">
              <a:buNone/>
              <a:defRPr sz="2000" b="0" baseline="0">
                <a:solidFill>
                  <a:schemeClr val="tx1">
                    <a:lumMod val="95000"/>
                    <a:lumOff val="5000"/>
                  </a:schemeClr>
                </a:solidFill>
                <a:latin typeface="Palatino Linotype" panose="0204050205050503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Text (use pink for key words)</a:t>
            </a:r>
            <a:endParaRPr lang="en-GB" dirty="0"/>
          </a:p>
        </p:txBody>
      </p:sp>
      <p:sp>
        <p:nvSpPr>
          <p:cNvPr id="10" name="Text Placeholder 9"/>
          <p:cNvSpPr>
            <a:spLocks noGrp="1"/>
          </p:cNvSpPr>
          <p:nvPr>
            <p:ph type="body" sz="quarter" idx="13" hasCustomPrompt="1"/>
          </p:nvPr>
        </p:nvSpPr>
        <p:spPr>
          <a:xfrm>
            <a:off x="250825" y="2420938"/>
            <a:ext cx="6408738" cy="1008062"/>
          </a:xfrm>
          <a:prstGeom prst="rect">
            <a:avLst/>
          </a:prstGeom>
        </p:spPr>
        <p:txBody>
          <a:bodyPr>
            <a:normAutofit/>
          </a:bodyPr>
          <a:lstStyle>
            <a:lvl1pPr marL="342900" indent="-342900">
              <a:buClr>
                <a:srgbClr val="A2347A"/>
              </a:buClr>
              <a:buFont typeface="Wingdings" panose="05000000000000000000" pitchFamily="2" charset="2"/>
              <a:buChar char="§"/>
              <a:defRPr sz="2000" b="0" baseline="0">
                <a:solidFill>
                  <a:schemeClr val="tx1">
                    <a:lumMod val="95000"/>
                    <a:lumOff val="5000"/>
                  </a:schemeClr>
                </a:solidFill>
                <a:latin typeface="Palatino Linotype" panose="02040502050505030304" pitchFamily="18" charset="0"/>
              </a:defRPr>
            </a:lvl1pPr>
          </a:lstStyle>
          <a:p>
            <a:pPr lvl="0"/>
            <a:r>
              <a:rPr lang="en-US" dirty="0" smtClean="0"/>
              <a:t>Bullet points</a:t>
            </a:r>
            <a:endParaRPr lang="en-GB"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6552" y="116632"/>
            <a:ext cx="10549596" cy="576064"/>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787" y="178730"/>
            <a:ext cx="2053941" cy="451867"/>
          </a:xfrm>
          <a:prstGeom prst="rect">
            <a:avLst/>
          </a:prstGeom>
        </p:spPr>
      </p:pic>
    </p:spTree>
    <p:extLst>
      <p:ext uri="{BB962C8B-B14F-4D97-AF65-F5344CB8AC3E}">
        <p14:creationId xmlns:p14="http://schemas.microsoft.com/office/powerpoint/2010/main" val="296274323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GB"/>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4F4D173-E918-4A1A-A9F2-410CECFDB9BC}" type="datetimeFigureOut">
              <a:rPr lang="en-GB" smtClean="0"/>
              <a:t>27/05/2016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CD892B-99BD-4EB4-B03D-32389D3D35ED}" type="slidenum">
              <a:rPr lang="en-GB" smtClean="0"/>
              <a:t>‹#›</a:t>
            </a:fld>
            <a:endParaRPr lang="en-GB"/>
          </a:p>
        </p:txBody>
      </p:sp>
    </p:spTree>
    <p:extLst>
      <p:ext uri="{BB962C8B-B14F-4D97-AF65-F5344CB8AC3E}">
        <p14:creationId xmlns:p14="http://schemas.microsoft.com/office/powerpoint/2010/main" val="380163184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slideLayout" Target="../slideLayouts/slideLayout5.xml"/><Relationship Id="rId3"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slideLayout" Target="../slideLayouts/slideLayout7.xml"/><Relationship Id="rId3"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slideLayout" Target="../slideLayouts/slideLayout9.xml"/><Relationship Id="rId3"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333233"/>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F4D173-E918-4A1A-A9F2-410CECFDB9BC}" type="datetimeFigureOut">
              <a:rPr lang="en-GB" smtClean="0"/>
              <a:t>27/05/2016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CD892B-99BD-4EB4-B03D-32389D3D35ED}" type="slidenum">
              <a:rPr lang="en-GB" smtClean="0"/>
              <a:t>‹#›</a:t>
            </a:fld>
            <a:endParaRPr lang="en-GB"/>
          </a:p>
        </p:txBody>
      </p:sp>
    </p:spTree>
    <p:extLst>
      <p:ext uri="{BB962C8B-B14F-4D97-AF65-F5344CB8AC3E}">
        <p14:creationId xmlns:p14="http://schemas.microsoft.com/office/powerpoint/2010/main" val="3457397228"/>
      </p:ext>
    </p:extLst>
  </p:cSld>
  <p:clrMap bg1="dk1" tx1="lt1" bg2="dk2" tx2="lt2" accent1="accent1" accent2="accent2" accent3="accent3" accent4="accent4" accent5="accent5" accent6="accent6" hlink="hlink" folHlink="folHlink"/>
  <p:sldLayoutIdLst>
    <p:sldLayoutId id="2147483661" r:id="rId1"/>
    <p:sldLayoutId id="2147483684" r:id="rId2"/>
    <p:sldLayoutId id="2147483694" r:id="rId3"/>
  </p:sldLayoutIdLst>
  <p:timing>
    <p:tnLst>
      <p:par>
        <p:cTn id="1" dur="indefinite" restart="never" nodeType="tmRoot"/>
      </p:par>
    </p:tnLst>
  </p:timing>
  <p:txStyles>
    <p:titleStyle>
      <a:lvl1pPr algn="l" defTabSz="914400" rtl="0" eaLnBrk="1" latinLnBrk="0" hangingPunct="1">
        <a:spcBef>
          <a:spcPct val="0"/>
        </a:spcBef>
        <a:buNone/>
        <a:defRPr sz="3600" b="1" kern="1200">
          <a:solidFill>
            <a:schemeClr val="tx1"/>
          </a:solidFill>
          <a:latin typeface="Palatino Linotype" panose="02040502050505030304" pitchFamily="18" charset="0"/>
          <a:ea typeface="+mj-ea"/>
          <a:cs typeface="+mj-cs"/>
        </a:defRPr>
      </a:lvl1pPr>
    </p:titleStyle>
    <p:bodyStyle>
      <a:lvl1pPr marL="0" indent="0" algn="l" defTabSz="914400" rtl="0" eaLnBrk="1" latinLnBrk="0" hangingPunct="1">
        <a:spcBef>
          <a:spcPct val="20000"/>
        </a:spcBef>
        <a:buClr>
          <a:srgbClr val="A2347A"/>
        </a:buClr>
        <a:buFont typeface="Wingdings" panose="05000000000000000000" pitchFamily="2" charset="2"/>
        <a:buNone/>
        <a:defRPr sz="2000" kern="1200">
          <a:solidFill>
            <a:schemeClr val="tx1"/>
          </a:solidFill>
          <a:latin typeface="Palatino Linotype" panose="02040502050505030304"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Palatino Linotype" panose="02040502050505030304"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Palatino Linotype" panose="020405020505050303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Palatino Linotype" panose="020405020505050303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Palatino Linotype" panose="020405020505050303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D1D1D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F4D173-E918-4A1A-A9F2-410CECFDB9BC}" type="datetimeFigureOut">
              <a:rPr lang="en-GB" smtClean="0"/>
              <a:t>27/05/2016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CD892B-99BD-4EB4-B03D-32389D3D35ED}" type="slidenum">
              <a:rPr lang="en-GB" smtClean="0"/>
              <a:t>‹#›</a:t>
            </a:fld>
            <a:endParaRPr lang="en-GB"/>
          </a:p>
        </p:txBody>
      </p:sp>
    </p:spTree>
    <p:extLst>
      <p:ext uri="{BB962C8B-B14F-4D97-AF65-F5344CB8AC3E}">
        <p14:creationId xmlns:p14="http://schemas.microsoft.com/office/powerpoint/2010/main" val="1559130806"/>
      </p:ext>
    </p:extLst>
  </p:cSld>
  <p:clrMap bg1="dk1" tx1="lt1" bg2="dk2" tx2="lt2" accent1="accent1" accent2="accent2" accent3="accent3" accent4="accent4" accent5="accent5" accent6="accent6" hlink="hlink" folHlink="folHlink"/>
  <p:sldLayoutIdLst>
    <p:sldLayoutId id="2147483692" r:id="rId1"/>
    <p:sldLayoutId id="2147483693" r:id="rId2"/>
  </p:sldLayoutIdLst>
  <p:timing>
    <p:tnLst>
      <p:par>
        <p:cTn id="1" dur="indefinite" restart="never" nodeType="tmRoot"/>
      </p:par>
    </p:tnLst>
  </p:timing>
  <p:txStyles>
    <p:titleStyle>
      <a:lvl1pPr algn="l" defTabSz="914400" rtl="0" eaLnBrk="1" latinLnBrk="0" hangingPunct="1">
        <a:spcBef>
          <a:spcPct val="0"/>
        </a:spcBef>
        <a:buNone/>
        <a:defRPr sz="3600" b="1" kern="1200">
          <a:solidFill>
            <a:schemeClr val="tx1"/>
          </a:solidFill>
          <a:latin typeface="Palatino Linotype" panose="02040502050505030304" pitchFamily="18" charset="0"/>
          <a:ea typeface="+mj-ea"/>
          <a:cs typeface="+mj-cs"/>
        </a:defRPr>
      </a:lvl1pPr>
    </p:titleStyle>
    <p:bodyStyle>
      <a:lvl1pPr marL="0" indent="0" algn="l" defTabSz="914400" rtl="0" eaLnBrk="1" latinLnBrk="0" hangingPunct="1">
        <a:spcBef>
          <a:spcPct val="20000"/>
        </a:spcBef>
        <a:buClr>
          <a:srgbClr val="A2347A"/>
        </a:buClr>
        <a:buFont typeface="Wingdings" panose="05000000000000000000" pitchFamily="2" charset="2"/>
        <a:buNone/>
        <a:defRPr sz="2000" kern="1200">
          <a:solidFill>
            <a:schemeClr val="tx1"/>
          </a:solidFill>
          <a:latin typeface="Palatino Linotype" panose="02040502050505030304"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Palatino Linotype" panose="02040502050505030304"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Palatino Linotype" panose="020405020505050303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Palatino Linotype" panose="020405020505050303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Palatino Linotype" panose="020405020505050303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F3D4C"/>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F4D173-E918-4A1A-A9F2-410CECFDB9BC}" type="datetimeFigureOut">
              <a:rPr lang="en-GB" smtClean="0"/>
              <a:t>27/05/2016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CD892B-99BD-4EB4-B03D-32389D3D35ED}" type="slidenum">
              <a:rPr lang="en-GB" smtClean="0"/>
              <a:t>‹#›</a:t>
            </a:fld>
            <a:endParaRPr lang="en-GB"/>
          </a:p>
        </p:txBody>
      </p:sp>
    </p:spTree>
    <p:extLst>
      <p:ext uri="{BB962C8B-B14F-4D97-AF65-F5344CB8AC3E}">
        <p14:creationId xmlns:p14="http://schemas.microsoft.com/office/powerpoint/2010/main" val="177400272"/>
      </p:ext>
    </p:extLst>
  </p:cSld>
  <p:clrMap bg1="lt1" tx1="dk1" bg2="lt2" tx2="dk2" accent1="accent1" accent2="accent2" accent3="accent3" accent4="accent4" accent5="accent5" accent6="accent6" hlink="hlink" folHlink="folHlink"/>
  <p:sldLayoutIdLst>
    <p:sldLayoutId id="2147483686" r:id="rId1"/>
    <p:sldLayoutId id="2147483687"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E4B53C"/>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F4D173-E918-4A1A-A9F2-410CECFDB9BC}" type="datetimeFigureOut">
              <a:rPr lang="en-GB" smtClean="0"/>
              <a:t>27/05/2016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CD892B-99BD-4EB4-B03D-32389D3D35ED}" type="slidenum">
              <a:rPr lang="en-GB" smtClean="0"/>
              <a:t>‹#›</a:t>
            </a:fld>
            <a:endParaRPr lang="en-GB"/>
          </a:p>
        </p:txBody>
      </p:sp>
    </p:spTree>
    <p:extLst>
      <p:ext uri="{BB962C8B-B14F-4D97-AF65-F5344CB8AC3E}">
        <p14:creationId xmlns:p14="http://schemas.microsoft.com/office/powerpoint/2010/main" val="2250196095"/>
      </p:ext>
    </p:extLst>
  </p:cSld>
  <p:clrMap bg1="lt1" tx1="dk1" bg2="lt2" tx2="dk2" accent1="accent1" accent2="accent2" accent3="accent3" accent4="accent4" accent5="accent5" accent6="accent6" hlink="hlink" folHlink="folHlink"/>
  <p:sldLayoutIdLst>
    <p:sldLayoutId id="2147483689" r:id="rId1"/>
    <p:sldLayoutId id="2147483690"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33233"/>
        </a:solidFill>
        <a:effectLst/>
      </p:bgPr>
    </p:bg>
    <p:spTree>
      <p:nvGrpSpPr>
        <p:cNvPr id="1" name=""/>
        <p:cNvGrpSpPr/>
        <p:nvPr/>
      </p:nvGrpSpPr>
      <p:grpSpPr>
        <a:xfrm>
          <a:off x="0" y="0"/>
          <a:ext cx="0" cy="0"/>
          <a:chOff x="0" y="0"/>
          <a:chExt cx="0" cy="0"/>
        </a:xfrm>
      </p:grpSpPr>
      <p:sp>
        <p:nvSpPr>
          <p:cNvPr id="5" name="Title 4"/>
          <p:cNvSpPr>
            <a:spLocks noGrp="1"/>
          </p:cNvSpPr>
          <p:nvPr>
            <p:ph type="ctrTitle"/>
          </p:nvPr>
        </p:nvSpPr>
        <p:spPr/>
        <p:txBody>
          <a:bodyPr>
            <a:noAutofit/>
          </a:bodyPr>
          <a:lstStyle/>
          <a:p>
            <a:r>
              <a:rPr lang="en-GB" dirty="0"/>
              <a:t>Reconsidering Mandatory Reconsideration</a:t>
            </a:r>
            <a:r>
              <a:rPr lang="en-US" dirty="0"/>
              <a:t> </a:t>
            </a:r>
          </a:p>
        </p:txBody>
      </p:sp>
      <p:sp>
        <p:nvSpPr>
          <p:cNvPr id="6" name="Subtitle 5"/>
          <p:cNvSpPr>
            <a:spLocks noGrp="1"/>
          </p:cNvSpPr>
          <p:nvPr>
            <p:ph type="subTitle" idx="1"/>
          </p:nvPr>
        </p:nvSpPr>
        <p:spPr>
          <a:xfrm>
            <a:off x="251520" y="2132856"/>
            <a:ext cx="6400800" cy="1080120"/>
          </a:xfrm>
        </p:spPr>
        <p:txBody>
          <a:bodyPr>
            <a:normAutofit/>
          </a:bodyPr>
          <a:lstStyle/>
          <a:p>
            <a:r>
              <a:rPr lang="en-US" sz="2800" dirty="0" smtClean="0"/>
              <a:t>Internal reviews in homelessness</a:t>
            </a:r>
            <a:endParaRPr lang="en-US" sz="2800" dirty="0"/>
          </a:p>
        </p:txBody>
      </p:sp>
      <p:sp>
        <p:nvSpPr>
          <p:cNvPr id="7" name="Text Placeholder 6"/>
          <p:cNvSpPr>
            <a:spLocks noGrp="1"/>
          </p:cNvSpPr>
          <p:nvPr>
            <p:ph type="body" sz="quarter" idx="10"/>
          </p:nvPr>
        </p:nvSpPr>
        <p:spPr>
          <a:xfrm>
            <a:off x="250825" y="4437112"/>
            <a:ext cx="6408738" cy="1080120"/>
          </a:xfrm>
        </p:spPr>
        <p:txBody>
          <a:bodyPr/>
          <a:lstStyle/>
          <a:p>
            <a:r>
              <a:rPr lang="en-GB" dirty="0"/>
              <a:t>Dave Cowan, Abi </a:t>
            </a:r>
            <a:r>
              <a:rPr lang="en-GB" dirty="0" err="1"/>
              <a:t>Dymond</a:t>
            </a:r>
            <a:r>
              <a:rPr lang="en-GB" dirty="0"/>
              <a:t>, Simon Halliday, and Caroline Hunter</a:t>
            </a:r>
            <a:r>
              <a:rPr lang="en-US" dirty="0"/>
              <a:t> </a:t>
            </a:r>
          </a:p>
        </p:txBody>
      </p:sp>
    </p:spTree>
    <p:extLst>
      <p:ext uri="{BB962C8B-B14F-4D97-AF65-F5344CB8AC3E}">
        <p14:creationId xmlns:p14="http://schemas.microsoft.com/office/powerpoint/2010/main" val="28895485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457200" y="1124744"/>
            <a:ext cx="8229600" cy="5256584"/>
          </a:xfrm>
        </p:spPr>
        <p:txBody>
          <a:bodyPr>
            <a:normAutofit/>
          </a:bodyPr>
          <a:lstStyle/>
          <a:p>
            <a:pPr marL="342900" indent="-342900">
              <a:buFont typeface="Arial" charset="0"/>
              <a:buChar char="•"/>
            </a:pPr>
            <a:r>
              <a:rPr lang="en-GB" sz="2800" dirty="0" smtClean="0"/>
              <a:t>“Mandatory </a:t>
            </a:r>
            <a:r>
              <a:rPr lang="en-GB" sz="2800" dirty="0"/>
              <a:t>reconsideration is a feature of a system of administrative redress whereby a citizen who is aggrieved by an entitlement decision must have that decision reviewed by the initial deciding authority before s/he is </a:t>
            </a:r>
            <a:r>
              <a:rPr lang="en-GB" sz="2800" dirty="0" smtClean="0"/>
              <a:t>allowed </a:t>
            </a:r>
            <a:r>
              <a:rPr lang="en-GB" sz="2800" dirty="0"/>
              <a:t>to pursue redress in an external forum</a:t>
            </a:r>
            <a:r>
              <a:rPr lang="en-GB" sz="2800" dirty="0" smtClean="0"/>
              <a:t>.</a:t>
            </a:r>
            <a:r>
              <a:rPr lang="en-US" sz="2800" dirty="0" smtClean="0"/>
              <a:t>“</a:t>
            </a:r>
            <a:endParaRPr lang="en-US" sz="2800" dirty="0"/>
          </a:p>
          <a:p>
            <a:pPr marL="342900" indent="-342900">
              <a:buFont typeface="Arial" charset="0"/>
              <a:buChar char="•"/>
            </a:pPr>
            <a:r>
              <a:rPr lang="en-US" sz="2800" dirty="0" smtClean="0"/>
              <a:t>Housing Act 1996: </a:t>
            </a:r>
          </a:p>
          <a:p>
            <a:pPr marL="1085850" lvl="1" indent="-342900">
              <a:buFont typeface="Arial" charset="0"/>
              <a:buChar char="•"/>
            </a:pPr>
            <a:r>
              <a:rPr lang="en-GB" sz="2400" dirty="0" smtClean="0"/>
              <a:t>Obstacle for homelessness applicants</a:t>
            </a:r>
          </a:p>
          <a:p>
            <a:pPr marL="1085850" lvl="1" indent="-342900">
              <a:buFont typeface="Arial" charset="0"/>
              <a:buChar char="•"/>
            </a:pPr>
            <a:r>
              <a:rPr lang="en-GB" sz="2400" dirty="0" smtClean="0"/>
              <a:t>internal </a:t>
            </a:r>
            <a:r>
              <a:rPr lang="en-GB" sz="2400" dirty="0"/>
              <a:t>administrative review of practically all decisions made against their interest</a:t>
            </a:r>
            <a:r>
              <a:rPr lang="en-US" sz="2400" dirty="0"/>
              <a:t> </a:t>
            </a:r>
            <a:r>
              <a:rPr lang="en-US" sz="2400" dirty="0" smtClean="0"/>
              <a:t>.</a:t>
            </a:r>
          </a:p>
          <a:p>
            <a:pPr marL="342900" indent="-342900">
              <a:buFont typeface="Arial" charset="0"/>
              <a:buChar char="•"/>
            </a:pPr>
            <a:r>
              <a:rPr lang="en-GB" sz="2400" dirty="0" smtClean="0"/>
              <a:t>Appeal to the County Court follows the review.</a:t>
            </a:r>
          </a:p>
        </p:txBody>
      </p:sp>
    </p:spTree>
    <p:extLst>
      <p:ext uri="{BB962C8B-B14F-4D97-AF65-F5344CB8AC3E}">
        <p14:creationId xmlns:p14="http://schemas.microsoft.com/office/powerpoint/2010/main" val="357778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a:t>
            </a:r>
            <a:endParaRPr lang="en-US" dirty="0"/>
          </a:p>
        </p:txBody>
      </p:sp>
      <p:sp>
        <p:nvSpPr>
          <p:cNvPr id="3" name="Content Placeholder 2"/>
          <p:cNvSpPr>
            <a:spLocks noGrp="1"/>
          </p:cNvSpPr>
          <p:nvPr>
            <p:ph idx="1"/>
          </p:nvPr>
        </p:nvSpPr>
        <p:spPr/>
        <p:txBody>
          <a:bodyPr/>
          <a:lstStyle/>
          <a:p>
            <a:pPr marL="342900" indent="-342900">
              <a:buFont typeface="Arial" charset="0"/>
              <a:buChar char="•"/>
            </a:pPr>
            <a:r>
              <a:rPr lang="en-US" sz="2800" dirty="0" smtClean="0"/>
              <a:t>Research</a:t>
            </a:r>
          </a:p>
          <a:p>
            <a:pPr marL="342900" indent="-342900">
              <a:buFont typeface="Arial" charset="0"/>
              <a:buChar char="•"/>
            </a:pPr>
            <a:r>
              <a:rPr lang="en-US" sz="2800" dirty="0" smtClean="0"/>
              <a:t>Data</a:t>
            </a:r>
          </a:p>
          <a:p>
            <a:pPr marL="1085850" lvl="1" indent="-342900">
              <a:buFont typeface="Arial" charset="0"/>
              <a:buChar char="•"/>
            </a:pPr>
            <a:r>
              <a:rPr lang="en-US" sz="2400" dirty="0" smtClean="0"/>
              <a:t>Incidence of review/appeal</a:t>
            </a:r>
          </a:p>
          <a:p>
            <a:pPr marL="1085850" lvl="1" indent="-342900">
              <a:buFont typeface="Arial" charset="0"/>
              <a:buChar char="•"/>
            </a:pPr>
            <a:r>
              <a:rPr lang="en-US" sz="2400" dirty="0" smtClean="0"/>
              <a:t>Incidence of legal representation</a:t>
            </a:r>
          </a:p>
          <a:p>
            <a:pPr marL="1085850" lvl="1" indent="-342900">
              <a:buFont typeface="Arial" charset="0"/>
              <a:buChar char="•"/>
            </a:pPr>
            <a:r>
              <a:rPr lang="en-US" sz="2400" dirty="0" smtClean="0"/>
              <a:t>Significance of legal of representation</a:t>
            </a:r>
          </a:p>
          <a:p>
            <a:pPr marL="1085850" lvl="1" indent="-342900">
              <a:buFont typeface="Arial" charset="0"/>
              <a:buChar char="•"/>
            </a:pPr>
            <a:r>
              <a:rPr lang="en-US" sz="2400" dirty="0" smtClean="0"/>
              <a:t>Impact of internal review</a:t>
            </a:r>
          </a:p>
          <a:p>
            <a:pPr marL="342900" indent="-342900">
              <a:buFont typeface="Arial" charset="0"/>
              <a:buChar char="•"/>
            </a:pPr>
            <a:r>
              <a:rPr lang="en-US" sz="2800" dirty="0" smtClean="0"/>
              <a:t>Three key assertions</a:t>
            </a:r>
          </a:p>
          <a:p>
            <a:pPr marL="342900" indent="-342900">
              <a:buFont typeface="Arial" charset="0"/>
              <a:buChar char="•"/>
            </a:pPr>
            <a:r>
              <a:rPr lang="en-US" sz="2800" dirty="0" smtClean="0"/>
              <a:t>Architectural design</a:t>
            </a:r>
          </a:p>
          <a:p>
            <a:pPr marL="1085850" lvl="1" indent="-342900">
              <a:buFont typeface="Arial" charset="0"/>
              <a:buChar char="•"/>
            </a:pPr>
            <a:endParaRPr lang="en-US" dirty="0"/>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3"/>
          <p:cNvSpPr>
            <a:spLocks noChangeArrowheads="1"/>
          </p:cNvSpPr>
          <p:nvPr/>
        </p:nvSpPr>
        <p:spPr bwMode="auto">
          <a:xfrm>
            <a:off x="0" y="2844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3163746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research</a:t>
            </a:r>
            <a:endParaRPr lang="en-US" dirty="0"/>
          </a:p>
        </p:txBody>
      </p:sp>
      <p:sp>
        <p:nvSpPr>
          <p:cNvPr id="3" name="Content Placeholder 2"/>
          <p:cNvSpPr>
            <a:spLocks noGrp="1"/>
          </p:cNvSpPr>
          <p:nvPr>
            <p:ph idx="1"/>
          </p:nvPr>
        </p:nvSpPr>
        <p:spPr/>
        <p:txBody>
          <a:bodyPr/>
          <a:lstStyle/>
          <a:p>
            <a:pPr marL="342900" indent="-342900">
              <a:buFont typeface="Arial" charset="0"/>
              <a:buChar char="•"/>
            </a:pPr>
            <a:r>
              <a:rPr lang="en-GB" sz="3200" dirty="0"/>
              <a:t>Five surveys have been sent to local housing authorities </a:t>
            </a:r>
            <a:r>
              <a:rPr lang="en-GB" sz="3200" dirty="0" smtClean="0"/>
              <a:t>- 1998</a:t>
            </a:r>
            <a:r>
              <a:rPr lang="en-GB" sz="3200" dirty="0"/>
              <a:t>, 2001, 2003, 2010, </a:t>
            </a:r>
            <a:r>
              <a:rPr lang="en-GB" sz="3200" dirty="0" smtClean="0"/>
              <a:t>2014 </a:t>
            </a:r>
          </a:p>
          <a:p>
            <a:pPr marL="342900" indent="-342900">
              <a:buFont typeface="Arial" charset="0"/>
              <a:buChar char="•"/>
            </a:pPr>
            <a:r>
              <a:rPr lang="en-GB" sz="3200" dirty="0"/>
              <a:t>R</a:t>
            </a:r>
            <a:r>
              <a:rPr lang="en-GB" sz="3200" dirty="0" smtClean="0"/>
              <a:t>esponse rates: 54</a:t>
            </a:r>
            <a:r>
              <a:rPr lang="en-GB" sz="3200" dirty="0"/>
              <a:t>% (1998), 53% (2000), 52% (2003), 49% (2010), and 44% (2014)</a:t>
            </a:r>
            <a:r>
              <a:rPr lang="en-US" sz="3200" dirty="0"/>
              <a:t> </a:t>
            </a:r>
            <a:endParaRPr lang="en-US" sz="3200" dirty="0" smtClean="0"/>
          </a:p>
          <a:p>
            <a:pPr marL="342900" indent="-342900">
              <a:buFont typeface="Arial" charset="0"/>
              <a:buChar char="•"/>
            </a:pPr>
            <a:r>
              <a:rPr lang="en-GB" sz="3200" dirty="0"/>
              <a:t>T</a:t>
            </a:r>
            <a:r>
              <a:rPr lang="en-GB" sz="3200" dirty="0" smtClean="0"/>
              <a:t>wo </a:t>
            </a:r>
            <a:r>
              <a:rPr lang="en-GB" sz="3200" dirty="0"/>
              <a:t>qualitative research projects</a:t>
            </a:r>
            <a:r>
              <a:rPr lang="en-US" sz="3200" dirty="0"/>
              <a:t> </a:t>
            </a:r>
            <a:endParaRPr lang="en-US" sz="3200" dirty="0" smtClean="0"/>
          </a:p>
          <a:p>
            <a:pPr marL="1085850" lvl="1" indent="-342900">
              <a:buFont typeface="Arial" charset="0"/>
              <a:buChar char="•"/>
            </a:pPr>
            <a:r>
              <a:rPr lang="en-US" sz="2400" dirty="0" smtClean="0"/>
              <a:t>2001 – 2 sites – interviews with applicants, officers, advisors</a:t>
            </a:r>
          </a:p>
          <a:p>
            <a:pPr marL="1085850" lvl="1" indent="-342900">
              <a:buFont typeface="Arial" charset="0"/>
              <a:buChar char="•"/>
            </a:pPr>
            <a:r>
              <a:rPr lang="en-US" sz="2400" dirty="0" smtClean="0"/>
              <a:t>2011/12  - 3 sites – interviews with managers</a:t>
            </a:r>
            <a:endParaRPr lang="en-GB" sz="2400" dirty="0" smtClean="0"/>
          </a:p>
        </p:txBody>
      </p:sp>
    </p:spTree>
    <p:extLst>
      <p:ext uri="{BB962C8B-B14F-4D97-AF65-F5344CB8AC3E}">
        <p14:creationId xmlns:p14="http://schemas.microsoft.com/office/powerpoint/2010/main" val="2187722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Success and </a:t>
            </a:r>
            <a:r>
              <a:rPr lang="en-US" dirty="0" err="1" smtClean="0"/>
              <a:t>unsuccess</a:t>
            </a:r>
            <a:r>
              <a:rPr lang="en-US" dirty="0" smtClean="0"/>
              <a:t> applications</a:t>
            </a:r>
            <a:endParaRPr lang="en-US" dirty="0"/>
          </a:p>
        </p:txBody>
      </p:sp>
      <p:sp>
        <p:nvSpPr>
          <p:cNvPr id="3" name="Content Placeholder 2"/>
          <p:cNvSpPr>
            <a:spLocks noGrp="1"/>
          </p:cNvSpPr>
          <p:nvPr>
            <p:ph idx="1"/>
          </p:nvPr>
        </p:nvSpPr>
        <p:spPr/>
        <p:txBody>
          <a:bodyPr/>
          <a:lstStyle/>
          <a:p>
            <a:endParaRPr lang="en-US"/>
          </a:p>
        </p:txBody>
      </p:sp>
      <p:graphicFrame>
        <p:nvGraphicFramePr>
          <p:cNvPr id="4" name="Chart 3"/>
          <p:cNvGraphicFramePr/>
          <p:nvPr>
            <p:extLst>
              <p:ext uri="{D42A27DB-BD31-4B8C-83A1-F6EECF244321}">
                <p14:modId xmlns:p14="http://schemas.microsoft.com/office/powerpoint/2010/main" val="1895948150"/>
              </p:ext>
            </p:extLst>
          </p:nvPr>
        </p:nvGraphicFramePr>
        <p:xfrm>
          <a:off x="457200" y="1600200"/>
          <a:ext cx="8363272" cy="44210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296124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The Incidence of Mandatory Reconsideration and Subsequent Appeals</a:t>
            </a:r>
            <a:r>
              <a:rPr lang="en-US" dirty="0"/>
              <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1002717"/>
              </p:ext>
            </p:extLst>
          </p:nvPr>
        </p:nvGraphicFramePr>
        <p:xfrm>
          <a:off x="1187624" y="1556793"/>
          <a:ext cx="6408711" cy="2511645"/>
        </p:xfrm>
        <a:graphic>
          <a:graphicData uri="http://schemas.openxmlformats.org/drawingml/2006/table">
            <a:tbl>
              <a:tblPr>
                <a:tableStyleId>{5C22544A-7EE6-4342-B048-85BDC9FD1C3A}</a:tableStyleId>
              </a:tblPr>
              <a:tblGrid>
                <a:gridCol w="1116029"/>
                <a:gridCol w="1806747"/>
                <a:gridCol w="871791"/>
                <a:gridCol w="871791"/>
                <a:gridCol w="871791"/>
                <a:gridCol w="870562"/>
              </a:tblGrid>
              <a:tr h="353878">
                <a:tc rowSpan="2">
                  <a:txBody>
                    <a:bodyPr/>
                    <a:lstStyle/>
                    <a:p>
                      <a:pPr marL="0" marR="0" algn="just">
                        <a:spcBef>
                          <a:spcPts val="0"/>
                        </a:spcBef>
                        <a:spcAft>
                          <a:spcPts val="0"/>
                        </a:spcAft>
                      </a:pPr>
                      <a:r>
                        <a:rPr lang="en-GB" sz="1600" dirty="0">
                          <a:effectLst/>
                        </a:rPr>
                        <a:t>No of internal review applications</a:t>
                      </a:r>
                      <a:endParaRPr lang="en-US" sz="1600" dirty="0">
                        <a:effectLst/>
                        <a:latin typeface="Times New Roman" charset="0"/>
                        <a:ea typeface="Arial Unicode MS" charset="0"/>
                      </a:endParaRPr>
                    </a:p>
                  </a:txBody>
                  <a:tcPr marL="68580" marR="68580" marT="0" marB="0"/>
                </a:tc>
                <a:tc gridSpan="5">
                  <a:txBody>
                    <a:bodyPr/>
                    <a:lstStyle/>
                    <a:p>
                      <a:pPr marL="0" marR="0" algn="ctr">
                        <a:lnSpc>
                          <a:spcPct val="150000"/>
                        </a:lnSpc>
                        <a:spcBef>
                          <a:spcPts val="0"/>
                        </a:spcBef>
                        <a:spcAft>
                          <a:spcPts val="0"/>
                        </a:spcAft>
                      </a:pPr>
                      <a:r>
                        <a:rPr lang="en-GB" sz="1600" dirty="0">
                          <a:effectLst/>
                        </a:rPr>
                        <a:t>YEAR</a:t>
                      </a:r>
                      <a:endParaRPr lang="en-US" sz="1600" dirty="0">
                        <a:effectLst/>
                        <a:latin typeface="Times New Roman" charset="0"/>
                        <a:ea typeface="Arial Unicode MS"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825714">
                <a:tc vMerge="1">
                  <a:txBody>
                    <a:bodyPr/>
                    <a:lstStyle/>
                    <a:p>
                      <a:endParaRPr lang="en-US"/>
                    </a:p>
                  </a:txBody>
                  <a:tcPr/>
                </a:tc>
                <a:tc>
                  <a:txBody>
                    <a:bodyPr/>
                    <a:lstStyle/>
                    <a:p>
                      <a:pPr marL="0" marR="0" algn="just">
                        <a:lnSpc>
                          <a:spcPct val="150000"/>
                        </a:lnSpc>
                        <a:spcBef>
                          <a:spcPts val="0"/>
                        </a:spcBef>
                        <a:spcAft>
                          <a:spcPts val="0"/>
                        </a:spcAft>
                      </a:pPr>
                      <a:r>
                        <a:rPr lang="en-GB" sz="1600" dirty="0">
                          <a:effectLst/>
                        </a:rPr>
                        <a:t>1998</a:t>
                      </a:r>
                      <a:endParaRPr lang="en-US" sz="1600" dirty="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dirty="0">
                          <a:effectLst/>
                        </a:rPr>
                        <a:t>2000</a:t>
                      </a:r>
                      <a:endParaRPr lang="en-US" sz="1600" dirty="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a:effectLst/>
                        </a:rPr>
                        <a:t>2003</a:t>
                      </a:r>
                      <a:endParaRPr lang="en-US" sz="160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a:effectLst/>
                        </a:rPr>
                        <a:t>2010</a:t>
                      </a:r>
                      <a:endParaRPr lang="en-US" sz="160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a:effectLst/>
                        </a:rPr>
                        <a:t>2014</a:t>
                      </a:r>
                      <a:endParaRPr lang="en-US" sz="1600">
                        <a:effectLst/>
                        <a:latin typeface="Times New Roman" charset="0"/>
                        <a:ea typeface="Arial Unicode MS" charset="0"/>
                      </a:endParaRPr>
                    </a:p>
                  </a:txBody>
                  <a:tcPr marL="68580" marR="68580" marT="0" marB="0"/>
                </a:tc>
              </a:tr>
              <a:tr h="353878">
                <a:tc rowSpan="2">
                  <a:txBody>
                    <a:bodyPr/>
                    <a:lstStyle/>
                    <a:p>
                      <a:pPr marL="0" marR="0" algn="r">
                        <a:lnSpc>
                          <a:spcPct val="150000"/>
                        </a:lnSpc>
                        <a:spcBef>
                          <a:spcPts val="0"/>
                        </a:spcBef>
                        <a:spcAft>
                          <a:spcPts val="0"/>
                        </a:spcAft>
                      </a:pPr>
                      <a:r>
                        <a:rPr lang="en-GB" sz="1600" dirty="0">
                          <a:effectLst/>
                        </a:rPr>
                        <a:t> 0 - 5</a:t>
                      </a:r>
                      <a:endParaRPr lang="en-US" sz="1600" dirty="0">
                        <a:effectLst/>
                      </a:endParaRPr>
                    </a:p>
                    <a:p>
                      <a:pPr marL="0" marR="0" algn="r">
                        <a:lnSpc>
                          <a:spcPct val="150000"/>
                        </a:lnSpc>
                        <a:spcBef>
                          <a:spcPts val="0"/>
                        </a:spcBef>
                        <a:spcAft>
                          <a:spcPts val="0"/>
                        </a:spcAft>
                      </a:pPr>
                      <a:r>
                        <a:rPr lang="en-GB" sz="1600" dirty="0">
                          <a:effectLst/>
                        </a:rPr>
                        <a:t>6+</a:t>
                      </a:r>
                      <a:endParaRPr lang="en-US" sz="1600" dirty="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dirty="0">
                          <a:effectLst/>
                        </a:rPr>
                        <a:t>67%</a:t>
                      </a:r>
                      <a:endParaRPr lang="en-US" sz="1600" dirty="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dirty="0">
                          <a:effectLst/>
                        </a:rPr>
                        <a:t>59%</a:t>
                      </a:r>
                      <a:endParaRPr lang="en-US" sz="1600" dirty="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a:effectLst/>
                        </a:rPr>
                        <a:t>45%</a:t>
                      </a:r>
                      <a:endParaRPr lang="en-US" sz="160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a:effectLst/>
                        </a:rPr>
                        <a:t>63%</a:t>
                      </a:r>
                      <a:endParaRPr lang="en-US" sz="160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a:effectLst/>
                        </a:rPr>
                        <a:t>61%</a:t>
                      </a:r>
                      <a:endParaRPr lang="en-US" sz="1600">
                        <a:effectLst/>
                        <a:latin typeface="Times New Roman" charset="0"/>
                        <a:ea typeface="Arial Unicode MS" charset="0"/>
                      </a:endParaRPr>
                    </a:p>
                  </a:txBody>
                  <a:tcPr marL="68580" marR="68580" marT="0" marB="0"/>
                </a:tc>
              </a:tr>
              <a:tr h="353878">
                <a:tc vMerge="1">
                  <a:txBody>
                    <a:bodyPr/>
                    <a:lstStyle/>
                    <a:p>
                      <a:endParaRPr lang="en-US"/>
                    </a:p>
                  </a:txBody>
                  <a:tcPr/>
                </a:tc>
                <a:tc>
                  <a:txBody>
                    <a:bodyPr/>
                    <a:lstStyle/>
                    <a:p>
                      <a:pPr marL="0" marR="0" algn="just">
                        <a:lnSpc>
                          <a:spcPct val="150000"/>
                        </a:lnSpc>
                        <a:spcBef>
                          <a:spcPts val="0"/>
                        </a:spcBef>
                        <a:spcAft>
                          <a:spcPts val="0"/>
                        </a:spcAft>
                      </a:pPr>
                      <a:r>
                        <a:rPr lang="en-GB" sz="1600">
                          <a:effectLst/>
                        </a:rPr>
                        <a:t>32%</a:t>
                      </a:r>
                      <a:endParaRPr lang="en-US" sz="160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dirty="0">
                          <a:effectLst/>
                        </a:rPr>
                        <a:t>41%</a:t>
                      </a:r>
                      <a:endParaRPr lang="en-US" sz="1600" dirty="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dirty="0">
                          <a:effectLst/>
                        </a:rPr>
                        <a:t>56%</a:t>
                      </a:r>
                      <a:endParaRPr lang="en-US" sz="1600" dirty="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a:effectLst/>
                        </a:rPr>
                        <a:t>35%</a:t>
                      </a:r>
                      <a:endParaRPr lang="en-US" sz="160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a:effectLst/>
                        </a:rPr>
                        <a:t>39%</a:t>
                      </a:r>
                      <a:endParaRPr lang="en-US" sz="1600">
                        <a:effectLst/>
                        <a:latin typeface="Times New Roman" charset="0"/>
                        <a:ea typeface="Arial Unicode MS" charset="0"/>
                      </a:endParaRPr>
                    </a:p>
                  </a:txBody>
                  <a:tcPr marL="68580" marR="68580" marT="0" marB="0"/>
                </a:tc>
              </a:tr>
              <a:tr h="560925">
                <a:tc>
                  <a:txBody>
                    <a:bodyPr/>
                    <a:lstStyle/>
                    <a:p>
                      <a:pPr marL="0" marR="0" algn="r">
                        <a:lnSpc>
                          <a:spcPct val="150000"/>
                        </a:lnSpc>
                        <a:spcBef>
                          <a:spcPts val="0"/>
                        </a:spcBef>
                        <a:spcAft>
                          <a:spcPts val="0"/>
                        </a:spcAft>
                      </a:pPr>
                      <a:r>
                        <a:rPr lang="en-GB" sz="1600">
                          <a:effectLst/>
                        </a:rPr>
                        <a:t>Total (N)</a:t>
                      </a:r>
                      <a:endParaRPr lang="en-US" sz="160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a:effectLst/>
                        </a:rPr>
                        <a:t>201</a:t>
                      </a:r>
                      <a:endParaRPr lang="en-US" sz="160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dirty="0">
                          <a:effectLst/>
                        </a:rPr>
                        <a:t>199</a:t>
                      </a:r>
                      <a:endParaRPr lang="en-US" sz="1600" dirty="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dirty="0">
                          <a:effectLst/>
                        </a:rPr>
                        <a:t>195</a:t>
                      </a:r>
                      <a:endParaRPr lang="en-US" sz="1600" dirty="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dirty="0">
                          <a:effectLst/>
                        </a:rPr>
                        <a:t>159</a:t>
                      </a:r>
                      <a:endParaRPr lang="en-US" sz="1600" dirty="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dirty="0">
                          <a:effectLst/>
                        </a:rPr>
                        <a:t>139</a:t>
                      </a:r>
                      <a:endParaRPr lang="en-US" sz="1600" dirty="0">
                        <a:effectLst/>
                        <a:latin typeface="Times New Roman" charset="0"/>
                        <a:ea typeface="Arial Unicode MS" charset="0"/>
                      </a:endParaRPr>
                    </a:p>
                  </a:txBody>
                  <a:tcPr marL="68580" marR="68580" marT="0" marB="0"/>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073388900"/>
              </p:ext>
            </p:extLst>
          </p:nvPr>
        </p:nvGraphicFramePr>
        <p:xfrm>
          <a:off x="1187624" y="4207592"/>
          <a:ext cx="6408709" cy="2245746"/>
        </p:xfrm>
        <a:graphic>
          <a:graphicData uri="http://schemas.openxmlformats.org/drawingml/2006/table">
            <a:tbl>
              <a:tblPr>
                <a:tableStyleId>{5C22544A-7EE6-4342-B048-85BDC9FD1C3A}</a:tableStyleId>
              </a:tblPr>
              <a:tblGrid>
                <a:gridCol w="1714233"/>
                <a:gridCol w="796454"/>
                <a:gridCol w="796454"/>
                <a:gridCol w="796454"/>
                <a:gridCol w="1152557"/>
                <a:gridCol w="1152557"/>
              </a:tblGrid>
              <a:tr h="374291">
                <a:tc rowSpan="2">
                  <a:txBody>
                    <a:bodyPr/>
                    <a:lstStyle/>
                    <a:p>
                      <a:pPr marL="0" marR="0" algn="just">
                        <a:spcBef>
                          <a:spcPts val="0"/>
                        </a:spcBef>
                        <a:spcAft>
                          <a:spcPts val="0"/>
                        </a:spcAft>
                      </a:pPr>
                      <a:r>
                        <a:rPr lang="en-GB" sz="1600" dirty="0">
                          <a:effectLst/>
                        </a:rPr>
                        <a:t>No of county court applications</a:t>
                      </a:r>
                      <a:endParaRPr lang="en-US" sz="1600" dirty="0">
                        <a:effectLst/>
                        <a:latin typeface="Times New Roman" charset="0"/>
                        <a:ea typeface="Arial Unicode MS" charset="0"/>
                      </a:endParaRPr>
                    </a:p>
                  </a:txBody>
                  <a:tcPr marL="68580" marR="68580" marT="0" marB="0"/>
                </a:tc>
                <a:tc gridSpan="5">
                  <a:txBody>
                    <a:bodyPr/>
                    <a:lstStyle/>
                    <a:p>
                      <a:pPr marL="0" marR="0" algn="ctr">
                        <a:lnSpc>
                          <a:spcPct val="150000"/>
                        </a:lnSpc>
                        <a:spcBef>
                          <a:spcPts val="0"/>
                        </a:spcBef>
                        <a:spcAft>
                          <a:spcPts val="0"/>
                        </a:spcAft>
                      </a:pPr>
                      <a:r>
                        <a:rPr lang="en-GB" sz="1600" dirty="0">
                          <a:effectLst/>
                        </a:rPr>
                        <a:t>YEAR</a:t>
                      </a:r>
                      <a:endParaRPr lang="en-US" sz="1600" dirty="0">
                        <a:effectLst/>
                        <a:latin typeface="Times New Roman" charset="0"/>
                        <a:ea typeface="Arial Unicode MS"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4291">
                <a:tc vMerge="1">
                  <a:txBody>
                    <a:bodyPr/>
                    <a:lstStyle/>
                    <a:p>
                      <a:endParaRPr lang="en-US"/>
                    </a:p>
                  </a:txBody>
                  <a:tcPr/>
                </a:tc>
                <a:tc>
                  <a:txBody>
                    <a:bodyPr/>
                    <a:lstStyle/>
                    <a:p>
                      <a:pPr marL="0" marR="0" algn="just">
                        <a:lnSpc>
                          <a:spcPct val="150000"/>
                        </a:lnSpc>
                        <a:spcBef>
                          <a:spcPts val="0"/>
                        </a:spcBef>
                        <a:spcAft>
                          <a:spcPts val="0"/>
                        </a:spcAft>
                      </a:pPr>
                      <a:r>
                        <a:rPr lang="en-GB" sz="1600" dirty="0">
                          <a:effectLst/>
                        </a:rPr>
                        <a:t>1998</a:t>
                      </a:r>
                      <a:endParaRPr lang="en-US" sz="1600" dirty="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a:effectLst/>
                        </a:rPr>
                        <a:t>2000</a:t>
                      </a:r>
                      <a:endParaRPr lang="en-US" sz="160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a:effectLst/>
                        </a:rPr>
                        <a:t>2003</a:t>
                      </a:r>
                      <a:endParaRPr lang="en-US" sz="160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a:effectLst/>
                        </a:rPr>
                        <a:t>2010</a:t>
                      </a:r>
                      <a:endParaRPr lang="en-US" sz="160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a:effectLst/>
                        </a:rPr>
                        <a:t>2014</a:t>
                      </a:r>
                      <a:endParaRPr lang="en-US" sz="1600">
                        <a:effectLst/>
                        <a:latin typeface="Times New Roman" charset="0"/>
                        <a:ea typeface="Arial Unicode MS" charset="0"/>
                      </a:endParaRPr>
                    </a:p>
                  </a:txBody>
                  <a:tcPr marL="68580" marR="68580" marT="0" marB="0"/>
                </a:tc>
              </a:tr>
              <a:tr h="374291">
                <a:tc rowSpan="3">
                  <a:txBody>
                    <a:bodyPr/>
                    <a:lstStyle/>
                    <a:p>
                      <a:pPr marL="0" marR="0" algn="r">
                        <a:lnSpc>
                          <a:spcPct val="150000"/>
                        </a:lnSpc>
                        <a:spcBef>
                          <a:spcPts val="0"/>
                        </a:spcBef>
                        <a:spcAft>
                          <a:spcPts val="0"/>
                        </a:spcAft>
                      </a:pPr>
                      <a:r>
                        <a:rPr lang="en-GB" sz="1600">
                          <a:effectLst/>
                        </a:rPr>
                        <a:t>Zero</a:t>
                      </a:r>
                      <a:endParaRPr lang="en-US" sz="1600">
                        <a:effectLst/>
                      </a:endParaRPr>
                    </a:p>
                    <a:p>
                      <a:pPr marL="0" marR="0" algn="r">
                        <a:lnSpc>
                          <a:spcPct val="150000"/>
                        </a:lnSpc>
                        <a:spcBef>
                          <a:spcPts val="0"/>
                        </a:spcBef>
                        <a:spcAft>
                          <a:spcPts val="0"/>
                        </a:spcAft>
                      </a:pPr>
                      <a:r>
                        <a:rPr lang="en-GB" sz="1600">
                          <a:effectLst/>
                        </a:rPr>
                        <a:t> 1 - 3</a:t>
                      </a:r>
                      <a:endParaRPr lang="en-US" sz="1600">
                        <a:effectLst/>
                      </a:endParaRPr>
                    </a:p>
                    <a:p>
                      <a:pPr marL="0" marR="0" algn="r">
                        <a:lnSpc>
                          <a:spcPct val="150000"/>
                        </a:lnSpc>
                        <a:spcBef>
                          <a:spcPts val="0"/>
                        </a:spcBef>
                        <a:spcAft>
                          <a:spcPts val="0"/>
                        </a:spcAft>
                      </a:pPr>
                      <a:r>
                        <a:rPr lang="en-GB" sz="1600">
                          <a:effectLst/>
                        </a:rPr>
                        <a:t> 4+</a:t>
                      </a:r>
                      <a:endParaRPr lang="en-US" sz="160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a:effectLst/>
                        </a:rPr>
                        <a:t>89%</a:t>
                      </a:r>
                      <a:endParaRPr lang="en-US" sz="160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dirty="0">
                          <a:effectLst/>
                        </a:rPr>
                        <a:t>75%</a:t>
                      </a:r>
                      <a:endParaRPr lang="en-US" sz="1600" dirty="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dirty="0">
                          <a:effectLst/>
                        </a:rPr>
                        <a:t>76%</a:t>
                      </a:r>
                      <a:endParaRPr lang="en-US" sz="1600" dirty="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dirty="0">
                          <a:effectLst/>
                        </a:rPr>
                        <a:t>79%</a:t>
                      </a:r>
                      <a:endParaRPr lang="en-US" sz="1600" dirty="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a:effectLst/>
                        </a:rPr>
                        <a:t>77%</a:t>
                      </a:r>
                      <a:endParaRPr lang="en-US" sz="1600">
                        <a:effectLst/>
                        <a:latin typeface="Times New Roman" charset="0"/>
                        <a:ea typeface="Arial Unicode MS" charset="0"/>
                      </a:endParaRPr>
                    </a:p>
                  </a:txBody>
                  <a:tcPr marL="68580" marR="68580" marT="0" marB="0"/>
                </a:tc>
              </a:tr>
              <a:tr h="374291">
                <a:tc vMerge="1">
                  <a:txBody>
                    <a:bodyPr/>
                    <a:lstStyle/>
                    <a:p>
                      <a:endParaRPr lang="en-US"/>
                    </a:p>
                  </a:txBody>
                  <a:tcPr/>
                </a:tc>
                <a:tc>
                  <a:txBody>
                    <a:bodyPr/>
                    <a:lstStyle/>
                    <a:p>
                      <a:pPr marL="0" marR="0" algn="just">
                        <a:lnSpc>
                          <a:spcPct val="150000"/>
                        </a:lnSpc>
                        <a:spcBef>
                          <a:spcPts val="0"/>
                        </a:spcBef>
                        <a:spcAft>
                          <a:spcPts val="0"/>
                        </a:spcAft>
                      </a:pPr>
                      <a:r>
                        <a:rPr lang="en-GB" sz="1600">
                          <a:effectLst/>
                        </a:rPr>
                        <a:t>7%</a:t>
                      </a:r>
                      <a:endParaRPr lang="en-US" sz="160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a:effectLst/>
                        </a:rPr>
                        <a:t>22%</a:t>
                      </a:r>
                      <a:endParaRPr lang="en-US" sz="160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a:effectLst/>
                        </a:rPr>
                        <a:t>17%</a:t>
                      </a:r>
                      <a:endParaRPr lang="en-US" sz="160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dirty="0">
                          <a:effectLst/>
                        </a:rPr>
                        <a:t>16%</a:t>
                      </a:r>
                      <a:endParaRPr lang="en-US" sz="1600" dirty="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a:effectLst/>
                        </a:rPr>
                        <a:t>19% </a:t>
                      </a:r>
                      <a:endParaRPr lang="en-US" sz="1600">
                        <a:effectLst/>
                        <a:latin typeface="Times New Roman" charset="0"/>
                        <a:ea typeface="Arial Unicode MS" charset="0"/>
                      </a:endParaRPr>
                    </a:p>
                  </a:txBody>
                  <a:tcPr marL="68580" marR="68580" marT="0" marB="0"/>
                </a:tc>
              </a:tr>
              <a:tr h="374291">
                <a:tc vMerge="1">
                  <a:txBody>
                    <a:bodyPr/>
                    <a:lstStyle/>
                    <a:p>
                      <a:endParaRPr lang="en-US"/>
                    </a:p>
                  </a:txBody>
                  <a:tcPr/>
                </a:tc>
                <a:tc>
                  <a:txBody>
                    <a:bodyPr/>
                    <a:lstStyle/>
                    <a:p>
                      <a:pPr marL="0" marR="0" algn="just">
                        <a:lnSpc>
                          <a:spcPct val="150000"/>
                        </a:lnSpc>
                        <a:spcBef>
                          <a:spcPts val="0"/>
                        </a:spcBef>
                        <a:spcAft>
                          <a:spcPts val="0"/>
                        </a:spcAft>
                      </a:pPr>
                      <a:r>
                        <a:rPr lang="en-GB" sz="1600">
                          <a:effectLst/>
                        </a:rPr>
                        <a:t>4%</a:t>
                      </a:r>
                      <a:endParaRPr lang="en-US" sz="160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a:effectLst/>
                        </a:rPr>
                        <a:t>4%</a:t>
                      </a:r>
                      <a:endParaRPr lang="en-US" sz="160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a:effectLst/>
                        </a:rPr>
                        <a:t>8%</a:t>
                      </a:r>
                      <a:endParaRPr lang="en-US" sz="160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dirty="0">
                          <a:effectLst/>
                        </a:rPr>
                        <a:t>4%</a:t>
                      </a:r>
                      <a:endParaRPr lang="en-US" sz="1600" dirty="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dirty="0">
                          <a:effectLst/>
                        </a:rPr>
                        <a:t>4%</a:t>
                      </a:r>
                      <a:endParaRPr lang="en-US" sz="1600" dirty="0">
                        <a:effectLst/>
                        <a:latin typeface="Times New Roman" charset="0"/>
                        <a:ea typeface="Arial Unicode MS" charset="0"/>
                      </a:endParaRPr>
                    </a:p>
                  </a:txBody>
                  <a:tcPr marL="68580" marR="68580" marT="0" marB="0"/>
                </a:tc>
              </a:tr>
              <a:tr h="374291">
                <a:tc>
                  <a:txBody>
                    <a:bodyPr/>
                    <a:lstStyle/>
                    <a:p>
                      <a:pPr marL="0" marR="0" algn="r">
                        <a:lnSpc>
                          <a:spcPct val="150000"/>
                        </a:lnSpc>
                        <a:spcBef>
                          <a:spcPts val="0"/>
                        </a:spcBef>
                        <a:spcAft>
                          <a:spcPts val="0"/>
                        </a:spcAft>
                      </a:pPr>
                      <a:r>
                        <a:rPr lang="en-GB" sz="1600">
                          <a:effectLst/>
                        </a:rPr>
                        <a:t>Total (N)</a:t>
                      </a:r>
                      <a:endParaRPr lang="en-US" sz="160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a:effectLst/>
                        </a:rPr>
                        <a:t>204 </a:t>
                      </a:r>
                      <a:endParaRPr lang="en-US" sz="160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a:effectLst/>
                        </a:rPr>
                        <a:t>166 </a:t>
                      </a:r>
                      <a:endParaRPr lang="en-US" sz="160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a:effectLst/>
                        </a:rPr>
                        <a:t>170 </a:t>
                      </a:r>
                      <a:endParaRPr lang="en-US" sz="160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dirty="0">
                          <a:effectLst/>
                        </a:rPr>
                        <a:t>119</a:t>
                      </a:r>
                      <a:endParaRPr lang="en-US" sz="1600" dirty="0">
                        <a:effectLst/>
                        <a:latin typeface="Times New Roman" charset="0"/>
                        <a:ea typeface="Arial Unicode MS" charset="0"/>
                      </a:endParaRPr>
                    </a:p>
                  </a:txBody>
                  <a:tcPr marL="68580" marR="68580" marT="0" marB="0"/>
                </a:tc>
                <a:tc>
                  <a:txBody>
                    <a:bodyPr/>
                    <a:lstStyle/>
                    <a:p>
                      <a:pPr marL="0" marR="0" algn="just">
                        <a:lnSpc>
                          <a:spcPct val="150000"/>
                        </a:lnSpc>
                        <a:spcBef>
                          <a:spcPts val="0"/>
                        </a:spcBef>
                        <a:spcAft>
                          <a:spcPts val="0"/>
                        </a:spcAft>
                      </a:pPr>
                      <a:r>
                        <a:rPr lang="en-GB" sz="1600" dirty="0">
                          <a:effectLst/>
                        </a:rPr>
                        <a:t>117</a:t>
                      </a:r>
                      <a:endParaRPr lang="en-US" sz="1600" dirty="0">
                        <a:effectLst/>
                        <a:latin typeface="Times New Roman" charset="0"/>
                        <a:ea typeface="Arial Unicode MS" charset="0"/>
                      </a:endParaRPr>
                    </a:p>
                  </a:txBody>
                  <a:tcPr marL="68580" marR="68580" marT="0" marB="0"/>
                </a:tc>
              </a:tr>
            </a:tbl>
          </a:graphicData>
        </a:graphic>
      </p:graphicFrame>
    </p:spTree>
    <p:extLst>
      <p:ext uri="{BB962C8B-B14F-4D97-AF65-F5344CB8AC3E}">
        <p14:creationId xmlns:p14="http://schemas.microsoft.com/office/powerpoint/2010/main" val="1106335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Incidence of Legal Representation</a:t>
            </a:r>
            <a:r>
              <a:rPr lang="en-US" dirty="0"/>
              <a:t>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7658376"/>
              </p:ext>
            </p:extLst>
          </p:nvPr>
        </p:nvGraphicFramePr>
        <p:xfrm>
          <a:off x="827582" y="1844823"/>
          <a:ext cx="6984780" cy="4323929"/>
        </p:xfrm>
        <a:graphic>
          <a:graphicData uri="http://schemas.openxmlformats.org/drawingml/2006/table">
            <a:tbl>
              <a:tblPr>
                <a:tableStyleId>{5C22544A-7EE6-4342-B048-85BDC9FD1C3A}</a:tableStyleId>
              </a:tblPr>
              <a:tblGrid>
                <a:gridCol w="1952267"/>
                <a:gridCol w="1729345"/>
                <a:gridCol w="825792"/>
                <a:gridCol w="825792"/>
                <a:gridCol w="825792"/>
                <a:gridCol w="825792"/>
              </a:tblGrid>
              <a:tr h="982698">
                <a:tc>
                  <a:txBody>
                    <a:bodyPr/>
                    <a:lstStyle/>
                    <a:p>
                      <a:pPr marL="0" marR="0" algn="just">
                        <a:spcBef>
                          <a:spcPts val="0"/>
                        </a:spcBef>
                        <a:spcAft>
                          <a:spcPts val="0"/>
                        </a:spcAft>
                      </a:pPr>
                      <a:r>
                        <a:rPr lang="en-US" sz="2400" dirty="0">
                          <a:effectLst/>
                        </a:rPr>
                        <a:t> Proportion of internal review applications legally represented</a:t>
                      </a:r>
                      <a:endParaRPr lang="en-US" sz="2400" dirty="0">
                        <a:effectLst/>
                        <a:latin typeface="Times New Roman" charset="0"/>
                        <a:ea typeface="Arial Unicode MS" charset="0"/>
                      </a:endParaRPr>
                    </a:p>
                  </a:txBody>
                  <a:tcPr marL="68580" marR="68580" marT="0" marB="0"/>
                </a:tc>
                <a:tc>
                  <a:txBody>
                    <a:bodyPr/>
                    <a:lstStyle/>
                    <a:p>
                      <a:pPr marL="0" marR="0" algn="ctr">
                        <a:lnSpc>
                          <a:spcPct val="150000"/>
                        </a:lnSpc>
                        <a:spcBef>
                          <a:spcPts val="0"/>
                        </a:spcBef>
                        <a:spcAft>
                          <a:spcPts val="0"/>
                        </a:spcAft>
                      </a:pPr>
                      <a:r>
                        <a:rPr lang="en-US" sz="2400" dirty="0">
                          <a:effectLst/>
                        </a:rPr>
                        <a:t>1998</a:t>
                      </a:r>
                      <a:endParaRPr lang="en-US" sz="2400" dirty="0">
                        <a:effectLst/>
                        <a:latin typeface="Times New Roman" charset="0"/>
                        <a:ea typeface="Arial Unicode MS" charset="0"/>
                      </a:endParaRPr>
                    </a:p>
                  </a:txBody>
                  <a:tcPr marL="68580" marR="68580" marT="0" marB="0"/>
                </a:tc>
                <a:tc>
                  <a:txBody>
                    <a:bodyPr/>
                    <a:lstStyle/>
                    <a:p>
                      <a:pPr marL="0" marR="0" algn="ctr">
                        <a:lnSpc>
                          <a:spcPct val="150000"/>
                        </a:lnSpc>
                        <a:spcBef>
                          <a:spcPts val="0"/>
                        </a:spcBef>
                        <a:spcAft>
                          <a:spcPts val="0"/>
                        </a:spcAft>
                      </a:pPr>
                      <a:r>
                        <a:rPr lang="en-US" sz="2400" dirty="0">
                          <a:effectLst/>
                        </a:rPr>
                        <a:t>2001</a:t>
                      </a:r>
                      <a:endParaRPr lang="en-US" sz="2400" dirty="0">
                        <a:effectLst/>
                        <a:latin typeface="Times New Roman" charset="0"/>
                        <a:ea typeface="Arial Unicode MS" charset="0"/>
                      </a:endParaRPr>
                    </a:p>
                  </a:txBody>
                  <a:tcPr marL="68580" marR="68580" marT="0" marB="0"/>
                </a:tc>
                <a:tc>
                  <a:txBody>
                    <a:bodyPr/>
                    <a:lstStyle/>
                    <a:p>
                      <a:pPr marL="0" marR="0" algn="ctr">
                        <a:lnSpc>
                          <a:spcPct val="150000"/>
                        </a:lnSpc>
                        <a:spcBef>
                          <a:spcPts val="0"/>
                        </a:spcBef>
                        <a:spcAft>
                          <a:spcPts val="0"/>
                        </a:spcAft>
                      </a:pPr>
                      <a:r>
                        <a:rPr lang="en-US" sz="2400">
                          <a:effectLst/>
                        </a:rPr>
                        <a:t>2003</a:t>
                      </a:r>
                      <a:endParaRPr lang="en-US" sz="2400">
                        <a:effectLst/>
                        <a:latin typeface="Times New Roman" charset="0"/>
                        <a:ea typeface="Arial Unicode MS" charset="0"/>
                      </a:endParaRPr>
                    </a:p>
                  </a:txBody>
                  <a:tcPr marL="68580" marR="68580" marT="0" marB="0"/>
                </a:tc>
                <a:tc>
                  <a:txBody>
                    <a:bodyPr/>
                    <a:lstStyle/>
                    <a:p>
                      <a:pPr marL="0" marR="0" algn="ctr">
                        <a:lnSpc>
                          <a:spcPct val="150000"/>
                        </a:lnSpc>
                        <a:spcBef>
                          <a:spcPts val="0"/>
                        </a:spcBef>
                        <a:spcAft>
                          <a:spcPts val="0"/>
                        </a:spcAft>
                      </a:pPr>
                      <a:r>
                        <a:rPr lang="en-US" sz="2400">
                          <a:effectLst/>
                        </a:rPr>
                        <a:t>2010</a:t>
                      </a:r>
                      <a:endParaRPr lang="en-US" sz="2400">
                        <a:effectLst/>
                        <a:latin typeface="Times New Roman" charset="0"/>
                        <a:ea typeface="Arial Unicode MS" charset="0"/>
                      </a:endParaRPr>
                    </a:p>
                  </a:txBody>
                  <a:tcPr marL="68580" marR="68580" marT="0" marB="0"/>
                </a:tc>
                <a:tc>
                  <a:txBody>
                    <a:bodyPr/>
                    <a:lstStyle/>
                    <a:p>
                      <a:pPr marL="0" marR="0" algn="ctr">
                        <a:lnSpc>
                          <a:spcPct val="150000"/>
                        </a:lnSpc>
                        <a:spcBef>
                          <a:spcPts val="0"/>
                        </a:spcBef>
                        <a:spcAft>
                          <a:spcPts val="0"/>
                        </a:spcAft>
                      </a:pPr>
                      <a:r>
                        <a:rPr lang="en-US" sz="2400">
                          <a:effectLst/>
                        </a:rPr>
                        <a:t>2014</a:t>
                      </a:r>
                      <a:endParaRPr lang="en-US" sz="2400">
                        <a:effectLst/>
                        <a:latin typeface="Times New Roman" charset="0"/>
                        <a:ea typeface="Arial Unicode MS" charset="0"/>
                      </a:endParaRPr>
                    </a:p>
                  </a:txBody>
                  <a:tcPr marL="68580" marR="68580" marT="0" marB="0"/>
                </a:tc>
              </a:tr>
              <a:tr h="368512">
                <a:tc rowSpan="2">
                  <a:txBody>
                    <a:bodyPr/>
                    <a:lstStyle/>
                    <a:p>
                      <a:pPr marL="0" marR="0" algn="r">
                        <a:lnSpc>
                          <a:spcPct val="150000"/>
                        </a:lnSpc>
                        <a:spcBef>
                          <a:spcPts val="0"/>
                        </a:spcBef>
                        <a:spcAft>
                          <a:spcPts val="0"/>
                        </a:spcAft>
                      </a:pPr>
                      <a:r>
                        <a:rPr lang="en-US" sz="2400">
                          <a:effectLst/>
                        </a:rPr>
                        <a:t>Half or more</a:t>
                      </a:r>
                    </a:p>
                    <a:p>
                      <a:pPr marL="0" marR="0" algn="r">
                        <a:lnSpc>
                          <a:spcPct val="150000"/>
                        </a:lnSpc>
                        <a:spcBef>
                          <a:spcPts val="0"/>
                        </a:spcBef>
                        <a:spcAft>
                          <a:spcPts val="0"/>
                        </a:spcAft>
                      </a:pPr>
                      <a:r>
                        <a:rPr lang="en-US" sz="2400">
                          <a:effectLst/>
                        </a:rPr>
                        <a:t> Less then half</a:t>
                      </a:r>
                      <a:endParaRPr lang="en-US" sz="2400">
                        <a:effectLst/>
                        <a:latin typeface="Times New Roman" charset="0"/>
                        <a:ea typeface="Arial Unicode MS" charset="0"/>
                      </a:endParaRPr>
                    </a:p>
                  </a:txBody>
                  <a:tcPr marL="68580" marR="68580" marT="0" marB="0"/>
                </a:tc>
                <a:tc>
                  <a:txBody>
                    <a:bodyPr/>
                    <a:lstStyle/>
                    <a:p>
                      <a:pPr marL="0" marR="0" algn="ctr">
                        <a:lnSpc>
                          <a:spcPct val="150000"/>
                        </a:lnSpc>
                        <a:spcBef>
                          <a:spcPts val="0"/>
                        </a:spcBef>
                        <a:spcAft>
                          <a:spcPts val="0"/>
                        </a:spcAft>
                      </a:pPr>
                      <a:r>
                        <a:rPr lang="en-US" sz="2400" dirty="0">
                          <a:effectLst/>
                        </a:rPr>
                        <a:t>10%</a:t>
                      </a:r>
                      <a:endParaRPr lang="en-US" sz="2400" dirty="0">
                        <a:effectLst/>
                        <a:latin typeface="Times New Roman" charset="0"/>
                        <a:ea typeface="Arial Unicode MS" charset="0"/>
                      </a:endParaRPr>
                    </a:p>
                  </a:txBody>
                  <a:tcPr marL="68580" marR="68580" marT="0" marB="0"/>
                </a:tc>
                <a:tc>
                  <a:txBody>
                    <a:bodyPr/>
                    <a:lstStyle/>
                    <a:p>
                      <a:pPr marL="0" marR="0" algn="ctr">
                        <a:lnSpc>
                          <a:spcPct val="150000"/>
                        </a:lnSpc>
                        <a:spcBef>
                          <a:spcPts val="0"/>
                        </a:spcBef>
                        <a:spcAft>
                          <a:spcPts val="0"/>
                        </a:spcAft>
                      </a:pPr>
                      <a:r>
                        <a:rPr lang="en-US" sz="2400" dirty="0">
                          <a:effectLst/>
                        </a:rPr>
                        <a:t>15%</a:t>
                      </a:r>
                      <a:endParaRPr lang="en-US" sz="2400" dirty="0">
                        <a:effectLst/>
                        <a:latin typeface="Times New Roman" charset="0"/>
                        <a:ea typeface="Arial Unicode MS" charset="0"/>
                      </a:endParaRPr>
                    </a:p>
                  </a:txBody>
                  <a:tcPr marL="68580" marR="68580" marT="0" marB="0"/>
                </a:tc>
                <a:tc>
                  <a:txBody>
                    <a:bodyPr/>
                    <a:lstStyle/>
                    <a:p>
                      <a:pPr marL="0" marR="0" algn="ctr">
                        <a:lnSpc>
                          <a:spcPct val="150000"/>
                        </a:lnSpc>
                        <a:spcBef>
                          <a:spcPts val="0"/>
                        </a:spcBef>
                        <a:spcAft>
                          <a:spcPts val="0"/>
                        </a:spcAft>
                      </a:pPr>
                      <a:r>
                        <a:rPr lang="en-US" sz="2400" dirty="0">
                          <a:effectLst/>
                        </a:rPr>
                        <a:t>13%</a:t>
                      </a:r>
                      <a:endParaRPr lang="en-US" sz="2400" dirty="0">
                        <a:effectLst/>
                        <a:latin typeface="Times New Roman" charset="0"/>
                        <a:ea typeface="Arial Unicode MS" charset="0"/>
                      </a:endParaRPr>
                    </a:p>
                  </a:txBody>
                  <a:tcPr marL="68580" marR="68580" marT="0" marB="0"/>
                </a:tc>
                <a:tc>
                  <a:txBody>
                    <a:bodyPr/>
                    <a:lstStyle/>
                    <a:p>
                      <a:pPr marL="0" marR="0" algn="ctr">
                        <a:lnSpc>
                          <a:spcPct val="150000"/>
                        </a:lnSpc>
                        <a:spcBef>
                          <a:spcPts val="0"/>
                        </a:spcBef>
                        <a:spcAft>
                          <a:spcPts val="0"/>
                        </a:spcAft>
                      </a:pPr>
                      <a:r>
                        <a:rPr lang="en-US" sz="2400" dirty="0">
                          <a:effectLst/>
                        </a:rPr>
                        <a:t>28%</a:t>
                      </a:r>
                      <a:endParaRPr lang="en-US" sz="2400" dirty="0">
                        <a:effectLst/>
                        <a:latin typeface="Times New Roman" charset="0"/>
                        <a:ea typeface="Arial Unicode MS" charset="0"/>
                      </a:endParaRPr>
                    </a:p>
                  </a:txBody>
                  <a:tcPr marL="68580" marR="68580" marT="0" marB="0"/>
                </a:tc>
                <a:tc>
                  <a:txBody>
                    <a:bodyPr/>
                    <a:lstStyle/>
                    <a:p>
                      <a:pPr marL="0" marR="0" algn="ctr">
                        <a:lnSpc>
                          <a:spcPct val="150000"/>
                        </a:lnSpc>
                        <a:spcBef>
                          <a:spcPts val="0"/>
                        </a:spcBef>
                        <a:spcAft>
                          <a:spcPts val="0"/>
                        </a:spcAft>
                      </a:pPr>
                      <a:r>
                        <a:rPr lang="en-US" sz="2400">
                          <a:effectLst/>
                        </a:rPr>
                        <a:t>36%</a:t>
                      </a:r>
                      <a:endParaRPr lang="en-US" sz="2400">
                        <a:effectLst/>
                        <a:latin typeface="Times New Roman" charset="0"/>
                        <a:ea typeface="Arial Unicode MS" charset="0"/>
                      </a:endParaRPr>
                    </a:p>
                  </a:txBody>
                  <a:tcPr marL="68580" marR="68580" marT="0" marB="0"/>
                </a:tc>
              </a:tr>
              <a:tr h="368512">
                <a:tc vMerge="1">
                  <a:txBody>
                    <a:bodyPr/>
                    <a:lstStyle/>
                    <a:p>
                      <a:endParaRPr lang="en-US"/>
                    </a:p>
                  </a:txBody>
                  <a:tcPr/>
                </a:tc>
                <a:tc>
                  <a:txBody>
                    <a:bodyPr/>
                    <a:lstStyle/>
                    <a:p>
                      <a:pPr marL="0" marR="0" algn="ctr">
                        <a:lnSpc>
                          <a:spcPct val="150000"/>
                        </a:lnSpc>
                        <a:spcBef>
                          <a:spcPts val="0"/>
                        </a:spcBef>
                        <a:spcAft>
                          <a:spcPts val="0"/>
                        </a:spcAft>
                      </a:pPr>
                      <a:r>
                        <a:rPr lang="en-US" sz="2400">
                          <a:effectLst/>
                        </a:rPr>
                        <a:t>90%</a:t>
                      </a:r>
                      <a:endParaRPr lang="en-US" sz="2400">
                        <a:effectLst/>
                        <a:latin typeface="Times New Roman" charset="0"/>
                        <a:ea typeface="Arial Unicode MS" charset="0"/>
                      </a:endParaRPr>
                    </a:p>
                  </a:txBody>
                  <a:tcPr marL="68580" marR="68580" marT="0" marB="0"/>
                </a:tc>
                <a:tc>
                  <a:txBody>
                    <a:bodyPr/>
                    <a:lstStyle/>
                    <a:p>
                      <a:pPr marL="0" marR="0" algn="ctr">
                        <a:lnSpc>
                          <a:spcPct val="150000"/>
                        </a:lnSpc>
                        <a:spcBef>
                          <a:spcPts val="0"/>
                        </a:spcBef>
                        <a:spcAft>
                          <a:spcPts val="0"/>
                        </a:spcAft>
                      </a:pPr>
                      <a:r>
                        <a:rPr lang="en-US" sz="2400">
                          <a:effectLst/>
                        </a:rPr>
                        <a:t>85%</a:t>
                      </a:r>
                      <a:endParaRPr lang="en-US" sz="2400">
                        <a:effectLst/>
                        <a:latin typeface="Times New Roman" charset="0"/>
                        <a:ea typeface="Arial Unicode MS" charset="0"/>
                      </a:endParaRPr>
                    </a:p>
                  </a:txBody>
                  <a:tcPr marL="68580" marR="68580" marT="0" marB="0"/>
                </a:tc>
                <a:tc>
                  <a:txBody>
                    <a:bodyPr/>
                    <a:lstStyle/>
                    <a:p>
                      <a:pPr marL="0" marR="0" algn="ctr">
                        <a:lnSpc>
                          <a:spcPct val="150000"/>
                        </a:lnSpc>
                        <a:spcBef>
                          <a:spcPts val="0"/>
                        </a:spcBef>
                        <a:spcAft>
                          <a:spcPts val="0"/>
                        </a:spcAft>
                      </a:pPr>
                      <a:r>
                        <a:rPr lang="en-US" sz="2400" dirty="0">
                          <a:effectLst/>
                        </a:rPr>
                        <a:t>87%</a:t>
                      </a:r>
                      <a:endParaRPr lang="en-US" sz="2400" dirty="0">
                        <a:effectLst/>
                        <a:latin typeface="Times New Roman" charset="0"/>
                        <a:ea typeface="Arial Unicode MS" charset="0"/>
                      </a:endParaRPr>
                    </a:p>
                  </a:txBody>
                  <a:tcPr marL="68580" marR="68580" marT="0" marB="0"/>
                </a:tc>
                <a:tc>
                  <a:txBody>
                    <a:bodyPr/>
                    <a:lstStyle/>
                    <a:p>
                      <a:pPr marL="0" marR="0" algn="ctr">
                        <a:lnSpc>
                          <a:spcPct val="150000"/>
                        </a:lnSpc>
                        <a:spcBef>
                          <a:spcPts val="0"/>
                        </a:spcBef>
                        <a:spcAft>
                          <a:spcPts val="0"/>
                        </a:spcAft>
                      </a:pPr>
                      <a:r>
                        <a:rPr lang="en-US" sz="2400" dirty="0">
                          <a:effectLst/>
                        </a:rPr>
                        <a:t>72%</a:t>
                      </a:r>
                      <a:endParaRPr lang="en-US" sz="2400" dirty="0">
                        <a:effectLst/>
                        <a:latin typeface="Times New Roman" charset="0"/>
                        <a:ea typeface="Arial Unicode MS" charset="0"/>
                      </a:endParaRPr>
                    </a:p>
                  </a:txBody>
                  <a:tcPr marL="68580" marR="68580" marT="0" marB="0"/>
                </a:tc>
                <a:tc>
                  <a:txBody>
                    <a:bodyPr/>
                    <a:lstStyle/>
                    <a:p>
                      <a:pPr marL="0" marR="0" algn="ctr">
                        <a:lnSpc>
                          <a:spcPct val="150000"/>
                        </a:lnSpc>
                        <a:spcBef>
                          <a:spcPts val="0"/>
                        </a:spcBef>
                        <a:spcAft>
                          <a:spcPts val="0"/>
                        </a:spcAft>
                      </a:pPr>
                      <a:r>
                        <a:rPr lang="en-US" sz="2400" dirty="0">
                          <a:effectLst/>
                        </a:rPr>
                        <a:t>63%</a:t>
                      </a:r>
                      <a:endParaRPr lang="en-US" sz="2400" dirty="0">
                        <a:effectLst/>
                        <a:latin typeface="Times New Roman" charset="0"/>
                        <a:ea typeface="Arial Unicode MS" charset="0"/>
                      </a:endParaRPr>
                    </a:p>
                  </a:txBody>
                  <a:tcPr marL="68580" marR="68580" marT="0" marB="0"/>
                </a:tc>
              </a:tr>
              <a:tr h="1032089">
                <a:tc>
                  <a:txBody>
                    <a:bodyPr/>
                    <a:lstStyle/>
                    <a:p>
                      <a:pPr marL="0" marR="0" algn="r">
                        <a:lnSpc>
                          <a:spcPct val="150000"/>
                        </a:lnSpc>
                        <a:spcBef>
                          <a:spcPts val="0"/>
                        </a:spcBef>
                        <a:spcAft>
                          <a:spcPts val="0"/>
                        </a:spcAft>
                      </a:pPr>
                      <a:r>
                        <a:rPr lang="en-US" sz="2400">
                          <a:effectLst/>
                        </a:rPr>
                        <a:t>Total (N)</a:t>
                      </a:r>
                      <a:endParaRPr lang="en-US" sz="2400">
                        <a:effectLst/>
                        <a:latin typeface="Times New Roman" charset="0"/>
                        <a:ea typeface="Arial Unicode MS" charset="0"/>
                      </a:endParaRPr>
                    </a:p>
                  </a:txBody>
                  <a:tcPr marL="68580" marR="68580" marT="0" marB="0"/>
                </a:tc>
                <a:tc>
                  <a:txBody>
                    <a:bodyPr/>
                    <a:lstStyle/>
                    <a:p>
                      <a:pPr marL="0" marR="0" algn="ctr">
                        <a:lnSpc>
                          <a:spcPct val="150000"/>
                        </a:lnSpc>
                        <a:spcBef>
                          <a:spcPts val="0"/>
                        </a:spcBef>
                        <a:spcAft>
                          <a:spcPts val="0"/>
                        </a:spcAft>
                      </a:pPr>
                      <a:r>
                        <a:rPr lang="en-US" sz="2400">
                          <a:effectLst/>
                        </a:rPr>
                        <a:t>141</a:t>
                      </a:r>
                      <a:endParaRPr lang="en-US" sz="2400">
                        <a:effectLst/>
                        <a:latin typeface="Times New Roman" charset="0"/>
                        <a:ea typeface="Arial Unicode MS" charset="0"/>
                      </a:endParaRPr>
                    </a:p>
                  </a:txBody>
                  <a:tcPr marL="68580" marR="68580" marT="0" marB="0"/>
                </a:tc>
                <a:tc>
                  <a:txBody>
                    <a:bodyPr/>
                    <a:lstStyle/>
                    <a:p>
                      <a:pPr marL="0" marR="0" algn="ctr">
                        <a:lnSpc>
                          <a:spcPct val="150000"/>
                        </a:lnSpc>
                        <a:spcBef>
                          <a:spcPts val="0"/>
                        </a:spcBef>
                        <a:spcAft>
                          <a:spcPts val="0"/>
                        </a:spcAft>
                      </a:pPr>
                      <a:r>
                        <a:rPr lang="en-US" sz="2400">
                          <a:effectLst/>
                        </a:rPr>
                        <a:t>185</a:t>
                      </a:r>
                      <a:endParaRPr lang="en-US" sz="2400">
                        <a:effectLst/>
                        <a:latin typeface="Times New Roman" charset="0"/>
                        <a:ea typeface="Arial Unicode MS" charset="0"/>
                      </a:endParaRPr>
                    </a:p>
                  </a:txBody>
                  <a:tcPr marL="68580" marR="68580" marT="0" marB="0"/>
                </a:tc>
                <a:tc>
                  <a:txBody>
                    <a:bodyPr/>
                    <a:lstStyle/>
                    <a:p>
                      <a:pPr marL="0" marR="0" algn="ctr">
                        <a:lnSpc>
                          <a:spcPct val="150000"/>
                        </a:lnSpc>
                        <a:spcBef>
                          <a:spcPts val="0"/>
                        </a:spcBef>
                        <a:spcAft>
                          <a:spcPts val="0"/>
                        </a:spcAft>
                      </a:pPr>
                      <a:r>
                        <a:rPr lang="en-US" sz="2400">
                          <a:effectLst/>
                        </a:rPr>
                        <a:t>180</a:t>
                      </a:r>
                      <a:endParaRPr lang="en-US" sz="2400">
                        <a:effectLst/>
                        <a:latin typeface="Times New Roman" charset="0"/>
                        <a:ea typeface="Arial Unicode MS" charset="0"/>
                      </a:endParaRPr>
                    </a:p>
                  </a:txBody>
                  <a:tcPr marL="68580" marR="68580" marT="0" marB="0"/>
                </a:tc>
                <a:tc>
                  <a:txBody>
                    <a:bodyPr/>
                    <a:lstStyle/>
                    <a:p>
                      <a:pPr marL="0" marR="0" algn="ctr">
                        <a:lnSpc>
                          <a:spcPct val="150000"/>
                        </a:lnSpc>
                        <a:spcBef>
                          <a:spcPts val="0"/>
                        </a:spcBef>
                        <a:spcAft>
                          <a:spcPts val="0"/>
                        </a:spcAft>
                      </a:pPr>
                      <a:r>
                        <a:rPr lang="en-US" sz="2400" dirty="0">
                          <a:effectLst/>
                        </a:rPr>
                        <a:t>137</a:t>
                      </a:r>
                      <a:endParaRPr lang="en-US" sz="2400" dirty="0">
                        <a:effectLst/>
                        <a:latin typeface="Times New Roman" charset="0"/>
                        <a:ea typeface="Arial Unicode MS" charset="0"/>
                      </a:endParaRPr>
                    </a:p>
                  </a:txBody>
                  <a:tcPr marL="68580" marR="68580" marT="0" marB="0"/>
                </a:tc>
                <a:tc>
                  <a:txBody>
                    <a:bodyPr/>
                    <a:lstStyle/>
                    <a:p>
                      <a:pPr marL="0" marR="0" algn="ctr">
                        <a:lnSpc>
                          <a:spcPct val="150000"/>
                        </a:lnSpc>
                        <a:spcBef>
                          <a:spcPts val="0"/>
                        </a:spcBef>
                        <a:spcAft>
                          <a:spcPts val="0"/>
                        </a:spcAft>
                      </a:pPr>
                      <a:r>
                        <a:rPr lang="en-US" sz="2400" dirty="0">
                          <a:effectLst/>
                        </a:rPr>
                        <a:t>120</a:t>
                      </a:r>
                      <a:endParaRPr lang="en-US" sz="2400" dirty="0">
                        <a:effectLst/>
                        <a:latin typeface="Times New Roman" charset="0"/>
                        <a:ea typeface="Arial Unicode MS" charset="0"/>
                      </a:endParaRPr>
                    </a:p>
                  </a:txBody>
                  <a:tcPr marL="68580" marR="68580" marT="0" marB="0"/>
                </a:tc>
              </a:tr>
            </a:tbl>
          </a:graphicData>
        </a:graphic>
      </p:graphicFrame>
    </p:spTree>
    <p:extLst>
      <p:ext uri="{BB962C8B-B14F-4D97-AF65-F5344CB8AC3E}">
        <p14:creationId xmlns:p14="http://schemas.microsoft.com/office/powerpoint/2010/main" val="18240499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Legal assistance is prudent</a:t>
            </a:r>
            <a:endParaRPr lang="en-US" dirty="0"/>
          </a:p>
        </p:txBody>
      </p:sp>
      <p:sp>
        <p:nvSpPr>
          <p:cNvPr id="3" name="Content Placeholder 2"/>
          <p:cNvSpPr>
            <a:spLocks noGrp="1"/>
          </p:cNvSpPr>
          <p:nvPr>
            <p:ph idx="1"/>
          </p:nvPr>
        </p:nvSpPr>
        <p:spPr/>
        <p:txBody>
          <a:bodyPr>
            <a:normAutofit fontScale="85000" lnSpcReduction="10000"/>
          </a:bodyPr>
          <a:lstStyle/>
          <a:p>
            <a:r>
              <a:rPr lang="en-GB" sz="3200" dirty="0"/>
              <a:t>And what we say to people when they ask for a review … is if you’re going to ask for a review, it’s best if you seek some advice because of the complexities of the reviews and what people are looking for on, at review. So they’re encouraged to, to go away and to, we don’t give individual names, we don’t point them towards [local solicitor] or Law Centre, but they get the information to make their own choice and we do encourage people, at review stage, to actually get representation.  </a:t>
            </a:r>
            <a:endParaRPr lang="en-US" sz="3200" dirty="0"/>
          </a:p>
          <a:p>
            <a:r>
              <a:rPr lang="en-GB" sz="3200" b="1" dirty="0"/>
              <a:t>NC Manager</a:t>
            </a:r>
            <a:endParaRPr lang="en-US" sz="3200" dirty="0"/>
          </a:p>
        </p:txBody>
      </p:sp>
    </p:spTree>
    <p:extLst>
      <p:ext uri="{BB962C8B-B14F-4D97-AF65-F5344CB8AC3E}">
        <p14:creationId xmlns:p14="http://schemas.microsoft.com/office/powerpoint/2010/main" val="471846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significance of legal </a:t>
            </a:r>
            <a:r>
              <a:rPr lang="en-GB" dirty="0" smtClean="0"/>
              <a:t>representation – 2010 data</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76160929"/>
              </p:ext>
            </p:extLst>
          </p:nvPr>
        </p:nvGraphicFramePr>
        <p:xfrm>
          <a:off x="1043608" y="1844822"/>
          <a:ext cx="7643191" cy="4180500"/>
        </p:xfrm>
        <a:graphic>
          <a:graphicData uri="http://schemas.openxmlformats.org/drawingml/2006/table">
            <a:tbl>
              <a:tblPr firstRow="1" firstCol="1" bandRow="1">
                <a:tableStyleId>{5C22544A-7EE6-4342-B048-85BDC9FD1C3A}</a:tableStyleId>
              </a:tblPr>
              <a:tblGrid>
                <a:gridCol w="2451763"/>
                <a:gridCol w="1730476"/>
                <a:gridCol w="1730476"/>
                <a:gridCol w="1730476"/>
              </a:tblGrid>
              <a:tr h="405045">
                <a:tc>
                  <a:txBody>
                    <a:bodyPr/>
                    <a:lstStyle/>
                    <a:p>
                      <a:pPr marL="0" marR="0" algn="l">
                        <a:spcBef>
                          <a:spcPts val="0"/>
                        </a:spcBef>
                        <a:spcAft>
                          <a:spcPts val="0"/>
                        </a:spcAft>
                      </a:pPr>
                      <a:r>
                        <a:rPr lang="en-GB" sz="2400" dirty="0">
                          <a:effectLst/>
                        </a:rPr>
                        <a:t> </a:t>
                      </a:r>
                      <a:endParaRPr lang="en-US" sz="2400" dirty="0">
                        <a:effectLst/>
                        <a:latin typeface="Times New Roman" charset="0"/>
                        <a:ea typeface="Arial Unicode MS" charset="0"/>
                      </a:endParaRPr>
                    </a:p>
                  </a:txBody>
                  <a:tcPr marL="68580" marR="68580" marT="0" marB="0"/>
                </a:tc>
                <a:tc gridSpan="2">
                  <a:txBody>
                    <a:bodyPr/>
                    <a:lstStyle/>
                    <a:p>
                      <a:pPr marL="0" marR="0" algn="ctr">
                        <a:spcBef>
                          <a:spcPts val="0"/>
                        </a:spcBef>
                        <a:spcAft>
                          <a:spcPts val="0"/>
                        </a:spcAft>
                      </a:pPr>
                      <a:r>
                        <a:rPr lang="en-GB" sz="2400">
                          <a:effectLst/>
                        </a:rPr>
                        <a:t>Proportion represented by lawyers:-</a:t>
                      </a:r>
                      <a:endParaRPr lang="en-US" sz="2400">
                        <a:effectLst/>
                        <a:latin typeface="Times New Roman" charset="0"/>
                        <a:ea typeface="Arial Unicode MS" charset="0"/>
                      </a:endParaRPr>
                    </a:p>
                  </a:txBody>
                  <a:tcPr marL="68580" marR="68580" marT="0" marB="0"/>
                </a:tc>
                <a:tc hMerge="1">
                  <a:txBody>
                    <a:bodyPr/>
                    <a:lstStyle/>
                    <a:p>
                      <a:endParaRPr lang="en-US"/>
                    </a:p>
                  </a:txBody>
                  <a:tcPr/>
                </a:tc>
                <a:tc rowSpan="2">
                  <a:txBody>
                    <a:bodyPr/>
                    <a:lstStyle/>
                    <a:p>
                      <a:pPr marL="0" marR="0" algn="ctr">
                        <a:spcBef>
                          <a:spcPts val="0"/>
                        </a:spcBef>
                        <a:spcAft>
                          <a:spcPts val="0"/>
                        </a:spcAft>
                      </a:pPr>
                      <a:r>
                        <a:rPr lang="en-GB" sz="2400">
                          <a:effectLst/>
                        </a:rPr>
                        <a:t>All (%)</a:t>
                      </a:r>
                      <a:endParaRPr lang="en-US" sz="2400">
                        <a:effectLst/>
                        <a:latin typeface="Times New Roman" charset="0"/>
                        <a:ea typeface="Arial Unicode MS" charset="0"/>
                      </a:endParaRPr>
                    </a:p>
                  </a:txBody>
                  <a:tcPr marL="68580" marR="68580" marT="0" marB="0"/>
                </a:tc>
              </a:tr>
              <a:tr h="810090">
                <a:tc>
                  <a:txBody>
                    <a:bodyPr/>
                    <a:lstStyle/>
                    <a:p>
                      <a:pPr marL="0" marR="0" algn="r">
                        <a:spcBef>
                          <a:spcPts val="0"/>
                        </a:spcBef>
                        <a:spcAft>
                          <a:spcPts val="0"/>
                        </a:spcAft>
                      </a:pPr>
                      <a:r>
                        <a:rPr lang="en-GB" sz="2400" dirty="0">
                          <a:effectLst/>
                        </a:rPr>
                        <a:t>Number of decisions overturned</a:t>
                      </a:r>
                      <a:endParaRPr lang="en-US" sz="2400" dirty="0">
                        <a:effectLst/>
                        <a:latin typeface="Times New Roman" charset="0"/>
                        <a:ea typeface="Arial Unicode MS" charset="0"/>
                      </a:endParaRPr>
                    </a:p>
                  </a:txBody>
                  <a:tcPr marL="68580" marR="68580" marT="0" marB="0"/>
                </a:tc>
                <a:tc>
                  <a:txBody>
                    <a:bodyPr/>
                    <a:lstStyle/>
                    <a:p>
                      <a:pPr marL="0" marR="0" algn="ctr">
                        <a:spcBef>
                          <a:spcPts val="0"/>
                        </a:spcBef>
                        <a:spcAft>
                          <a:spcPts val="0"/>
                        </a:spcAft>
                      </a:pPr>
                      <a:r>
                        <a:rPr lang="en-GB" sz="2400" dirty="0">
                          <a:effectLst/>
                        </a:rPr>
                        <a:t>Half or more </a:t>
                      </a:r>
                      <a:endParaRPr lang="en-US" sz="2400" dirty="0">
                        <a:effectLst/>
                        <a:latin typeface="Times New Roman" charset="0"/>
                        <a:ea typeface="Arial Unicode MS" charset="0"/>
                      </a:endParaRPr>
                    </a:p>
                  </a:txBody>
                  <a:tcPr marL="68580" marR="68580" marT="0" marB="0"/>
                </a:tc>
                <a:tc>
                  <a:txBody>
                    <a:bodyPr/>
                    <a:lstStyle/>
                    <a:p>
                      <a:pPr marL="0" marR="0" algn="ctr">
                        <a:spcBef>
                          <a:spcPts val="0"/>
                        </a:spcBef>
                        <a:spcAft>
                          <a:spcPts val="0"/>
                        </a:spcAft>
                      </a:pPr>
                      <a:r>
                        <a:rPr lang="en-GB" sz="2400">
                          <a:effectLst/>
                        </a:rPr>
                        <a:t>Less then half </a:t>
                      </a:r>
                      <a:endParaRPr lang="en-US" sz="2400">
                        <a:effectLst/>
                        <a:latin typeface="Times New Roman" charset="0"/>
                        <a:ea typeface="Arial Unicode MS" charset="0"/>
                      </a:endParaRPr>
                    </a:p>
                  </a:txBody>
                  <a:tcPr marL="68580" marR="68580" marT="0" marB="0"/>
                </a:tc>
                <a:tc vMerge="1">
                  <a:txBody>
                    <a:bodyPr/>
                    <a:lstStyle/>
                    <a:p>
                      <a:endParaRPr lang="en-US"/>
                    </a:p>
                  </a:txBody>
                  <a:tcPr/>
                </a:tc>
              </a:tr>
              <a:tr h="405045">
                <a:tc>
                  <a:txBody>
                    <a:bodyPr/>
                    <a:lstStyle/>
                    <a:p>
                      <a:pPr marL="0" marR="0" algn="r">
                        <a:spcBef>
                          <a:spcPts val="0"/>
                        </a:spcBef>
                        <a:spcAft>
                          <a:spcPts val="0"/>
                        </a:spcAft>
                      </a:pPr>
                      <a:r>
                        <a:rPr lang="en-GB" sz="2400">
                          <a:effectLst/>
                        </a:rPr>
                        <a:t>Zero</a:t>
                      </a:r>
                      <a:endParaRPr lang="en-US" sz="2400">
                        <a:effectLst/>
                        <a:latin typeface="Times New Roman" charset="0"/>
                        <a:ea typeface="Arial Unicode MS" charset="0"/>
                      </a:endParaRPr>
                    </a:p>
                  </a:txBody>
                  <a:tcPr marL="68580" marR="68580" marT="0" marB="0"/>
                </a:tc>
                <a:tc>
                  <a:txBody>
                    <a:bodyPr/>
                    <a:lstStyle/>
                    <a:p>
                      <a:pPr marL="0" marR="0" algn="r">
                        <a:spcBef>
                          <a:spcPts val="0"/>
                        </a:spcBef>
                        <a:spcAft>
                          <a:spcPts val="0"/>
                        </a:spcAft>
                      </a:pPr>
                      <a:r>
                        <a:rPr lang="en-GB" sz="2400" dirty="0">
                          <a:effectLst/>
                        </a:rPr>
                        <a:t>14%</a:t>
                      </a:r>
                      <a:endParaRPr lang="en-US" sz="2400" dirty="0">
                        <a:effectLst/>
                        <a:latin typeface="Times New Roman" charset="0"/>
                        <a:ea typeface="Arial Unicode MS" charset="0"/>
                      </a:endParaRPr>
                    </a:p>
                  </a:txBody>
                  <a:tcPr marL="68580" marR="68580" marT="0" marB="0"/>
                </a:tc>
                <a:tc>
                  <a:txBody>
                    <a:bodyPr/>
                    <a:lstStyle/>
                    <a:p>
                      <a:pPr marL="0" marR="0" algn="r">
                        <a:spcBef>
                          <a:spcPts val="0"/>
                        </a:spcBef>
                        <a:spcAft>
                          <a:spcPts val="0"/>
                        </a:spcAft>
                      </a:pPr>
                      <a:r>
                        <a:rPr lang="en-GB" sz="2400">
                          <a:effectLst/>
                        </a:rPr>
                        <a:t>48%</a:t>
                      </a:r>
                      <a:endParaRPr lang="en-US" sz="2400">
                        <a:effectLst/>
                        <a:latin typeface="Times New Roman" charset="0"/>
                        <a:ea typeface="Arial Unicode MS" charset="0"/>
                      </a:endParaRPr>
                    </a:p>
                  </a:txBody>
                  <a:tcPr marL="68580" marR="68580" marT="0" marB="0"/>
                </a:tc>
                <a:tc>
                  <a:txBody>
                    <a:bodyPr/>
                    <a:lstStyle/>
                    <a:p>
                      <a:pPr marL="0" marR="0" algn="r">
                        <a:spcBef>
                          <a:spcPts val="0"/>
                        </a:spcBef>
                        <a:spcAft>
                          <a:spcPts val="0"/>
                        </a:spcAft>
                      </a:pPr>
                      <a:r>
                        <a:rPr lang="en-GB" sz="2400">
                          <a:effectLst/>
                        </a:rPr>
                        <a:t>38%</a:t>
                      </a:r>
                      <a:endParaRPr lang="en-US" sz="2400">
                        <a:effectLst/>
                        <a:latin typeface="Times New Roman" charset="0"/>
                        <a:ea typeface="Arial Unicode MS" charset="0"/>
                      </a:endParaRPr>
                    </a:p>
                  </a:txBody>
                  <a:tcPr marL="68580" marR="68580" marT="0" marB="0"/>
                </a:tc>
              </a:tr>
              <a:tr h="405045">
                <a:tc>
                  <a:txBody>
                    <a:bodyPr/>
                    <a:lstStyle/>
                    <a:p>
                      <a:pPr marL="0" marR="0" algn="r">
                        <a:spcBef>
                          <a:spcPts val="0"/>
                        </a:spcBef>
                        <a:spcAft>
                          <a:spcPts val="0"/>
                        </a:spcAft>
                      </a:pPr>
                      <a:r>
                        <a:rPr lang="en-GB" sz="2400">
                          <a:effectLst/>
                        </a:rPr>
                        <a:t>1-5</a:t>
                      </a:r>
                      <a:endParaRPr lang="en-US" sz="2400">
                        <a:effectLst/>
                        <a:latin typeface="Times New Roman" charset="0"/>
                        <a:ea typeface="Arial Unicode MS" charset="0"/>
                      </a:endParaRPr>
                    </a:p>
                  </a:txBody>
                  <a:tcPr marL="68580" marR="68580" marT="0" marB="0"/>
                </a:tc>
                <a:tc>
                  <a:txBody>
                    <a:bodyPr/>
                    <a:lstStyle/>
                    <a:p>
                      <a:pPr marL="0" marR="0" algn="r">
                        <a:spcBef>
                          <a:spcPts val="0"/>
                        </a:spcBef>
                        <a:spcAft>
                          <a:spcPts val="0"/>
                        </a:spcAft>
                      </a:pPr>
                      <a:r>
                        <a:rPr lang="en-GB" sz="2400">
                          <a:effectLst/>
                        </a:rPr>
                        <a:t>68%</a:t>
                      </a:r>
                      <a:endParaRPr lang="en-US" sz="2400">
                        <a:effectLst/>
                        <a:latin typeface="Times New Roman" charset="0"/>
                        <a:ea typeface="Arial Unicode MS" charset="0"/>
                      </a:endParaRPr>
                    </a:p>
                  </a:txBody>
                  <a:tcPr marL="68580" marR="68580" marT="0" marB="0"/>
                </a:tc>
                <a:tc>
                  <a:txBody>
                    <a:bodyPr/>
                    <a:lstStyle/>
                    <a:p>
                      <a:pPr marL="0" marR="0" algn="r">
                        <a:spcBef>
                          <a:spcPts val="0"/>
                        </a:spcBef>
                        <a:spcAft>
                          <a:spcPts val="0"/>
                        </a:spcAft>
                      </a:pPr>
                      <a:r>
                        <a:rPr lang="en-GB" sz="2400" dirty="0">
                          <a:effectLst/>
                        </a:rPr>
                        <a:t>43%</a:t>
                      </a:r>
                      <a:endParaRPr lang="en-US" sz="2400" dirty="0">
                        <a:effectLst/>
                        <a:latin typeface="Times New Roman" charset="0"/>
                        <a:ea typeface="Arial Unicode MS" charset="0"/>
                      </a:endParaRPr>
                    </a:p>
                  </a:txBody>
                  <a:tcPr marL="68580" marR="68580" marT="0" marB="0"/>
                </a:tc>
                <a:tc>
                  <a:txBody>
                    <a:bodyPr/>
                    <a:lstStyle/>
                    <a:p>
                      <a:pPr marL="0" marR="0" algn="r">
                        <a:spcBef>
                          <a:spcPts val="0"/>
                        </a:spcBef>
                        <a:spcAft>
                          <a:spcPts val="0"/>
                        </a:spcAft>
                      </a:pPr>
                      <a:r>
                        <a:rPr lang="en-GB" sz="2400">
                          <a:effectLst/>
                        </a:rPr>
                        <a:t>50%</a:t>
                      </a:r>
                      <a:endParaRPr lang="en-US" sz="2400">
                        <a:effectLst/>
                        <a:latin typeface="Times New Roman" charset="0"/>
                        <a:ea typeface="Arial Unicode MS" charset="0"/>
                      </a:endParaRPr>
                    </a:p>
                  </a:txBody>
                  <a:tcPr marL="68580" marR="68580" marT="0" marB="0"/>
                </a:tc>
              </a:tr>
              <a:tr h="405045">
                <a:tc>
                  <a:txBody>
                    <a:bodyPr/>
                    <a:lstStyle/>
                    <a:p>
                      <a:pPr marL="0" marR="0" algn="r">
                        <a:spcBef>
                          <a:spcPts val="0"/>
                        </a:spcBef>
                        <a:spcAft>
                          <a:spcPts val="0"/>
                        </a:spcAft>
                      </a:pPr>
                      <a:r>
                        <a:rPr lang="en-GB" sz="2400">
                          <a:effectLst/>
                        </a:rPr>
                        <a:t>6+</a:t>
                      </a:r>
                      <a:endParaRPr lang="en-US" sz="2400">
                        <a:effectLst/>
                        <a:latin typeface="Times New Roman" charset="0"/>
                        <a:ea typeface="Arial Unicode MS" charset="0"/>
                      </a:endParaRPr>
                    </a:p>
                  </a:txBody>
                  <a:tcPr marL="68580" marR="68580" marT="0" marB="0"/>
                </a:tc>
                <a:tc>
                  <a:txBody>
                    <a:bodyPr/>
                    <a:lstStyle/>
                    <a:p>
                      <a:pPr marL="0" marR="0" algn="r">
                        <a:spcBef>
                          <a:spcPts val="0"/>
                        </a:spcBef>
                        <a:spcAft>
                          <a:spcPts val="0"/>
                        </a:spcAft>
                      </a:pPr>
                      <a:r>
                        <a:rPr lang="en-GB" sz="2400">
                          <a:effectLst/>
                        </a:rPr>
                        <a:t>19%</a:t>
                      </a:r>
                      <a:endParaRPr lang="en-US" sz="2400">
                        <a:effectLst/>
                        <a:latin typeface="Times New Roman" charset="0"/>
                        <a:ea typeface="Arial Unicode MS" charset="0"/>
                      </a:endParaRPr>
                    </a:p>
                  </a:txBody>
                  <a:tcPr marL="68580" marR="68580" marT="0" marB="0"/>
                </a:tc>
                <a:tc>
                  <a:txBody>
                    <a:bodyPr/>
                    <a:lstStyle/>
                    <a:p>
                      <a:pPr marL="0" marR="0" algn="r">
                        <a:spcBef>
                          <a:spcPts val="0"/>
                        </a:spcBef>
                        <a:spcAft>
                          <a:spcPts val="0"/>
                        </a:spcAft>
                      </a:pPr>
                      <a:r>
                        <a:rPr lang="en-GB" sz="2400" dirty="0">
                          <a:effectLst/>
                        </a:rPr>
                        <a:t>9%</a:t>
                      </a:r>
                      <a:endParaRPr lang="en-US" sz="2400" dirty="0">
                        <a:effectLst/>
                        <a:latin typeface="Times New Roman" charset="0"/>
                        <a:ea typeface="Arial Unicode MS" charset="0"/>
                      </a:endParaRPr>
                    </a:p>
                  </a:txBody>
                  <a:tcPr marL="68580" marR="68580" marT="0" marB="0"/>
                </a:tc>
                <a:tc>
                  <a:txBody>
                    <a:bodyPr/>
                    <a:lstStyle/>
                    <a:p>
                      <a:pPr marL="0" marR="0" algn="r">
                        <a:spcBef>
                          <a:spcPts val="0"/>
                        </a:spcBef>
                        <a:spcAft>
                          <a:spcPts val="0"/>
                        </a:spcAft>
                      </a:pPr>
                      <a:r>
                        <a:rPr lang="en-GB" sz="2400" dirty="0">
                          <a:effectLst/>
                        </a:rPr>
                        <a:t>12%</a:t>
                      </a:r>
                      <a:endParaRPr lang="en-US" sz="2400" dirty="0">
                        <a:effectLst/>
                        <a:latin typeface="Times New Roman" charset="0"/>
                        <a:ea typeface="Arial Unicode MS" charset="0"/>
                      </a:endParaRPr>
                    </a:p>
                  </a:txBody>
                  <a:tcPr marL="68580" marR="68580" marT="0" marB="0"/>
                </a:tc>
              </a:tr>
              <a:tr h="405045">
                <a:tc>
                  <a:txBody>
                    <a:bodyPr/>
                    <a:lstStyle/>
                    <a:p>
                      <a:pPr marL="0" marR="0" algn="r">
                        <a:spcBef>
                          <a:spcPts val="0"/>
                        </a:spcBef>
                        <a:spcAft>
                          <a:spcPts val="0"/>
                        </a:spcAft>
                      </a:pPr>
                      <a:r>
                        <a:rPr lang="en-GB" sz="2400">
                          <a:effectLst/>
                        </a:rPr>
                        <a:t>Total (N)</a:t>
                      </a:r>
                      <a:endParaRPr lang="en-US" sz="2400">
                        <a:effectLst/>
                        <a:latin typeface="Times New Roman" charset="0"/>
                        <a:ea typeface="Arial Unicode MS" charset="0"/>
                      </a:endParaRPr>
                    </a:p>
                  </a:txBody>
                  <a:tcPr marL="68580" marR="68580" marT="0" marB="0"/>
                </a:tc>
                <a:tc>
                  <a:txBody>
                    <a:bodyPr/>
                    <a:lstStyle/>
                    <a:p>
                      <a:pPr marL="0" marR="0" algn="r">
                        <a:spcBef>
                          <a:spcPts val="0"/>
                        </a:spcBef>
                        <a:spcAft>
                          <a:spcPts val="0"/>
                        </a:spcAft>
                      </a:pPr>
                      <a:r>
                        <a:rPr lang="en-GB" sz="2400">
                          <a:effectLst/>
                        </a:rPr>
                        <a:t>37</a:t>
                      </a:r>
                      <a:endParaRPr lang="en-US" sz="2400">
                        <a:effectLst/>
                        <a:latin typeface="Times New Roman" charset="0"/>
                        <a:ea typeface="Arial Unicode MS" charset="0"/>
                      </a:endParaRPr>
                    </a:p>
                  </a:txBody>
                  <a:tcPr marL="68580" marR="68580" marT="0" marB="0"/>
                </a:tc>
                <a:tc>
                  <a:txBody>
                    <a:bodyPr/>
                    <a:lstStyle/>
                    <a:p>
                      <a:pPr marL="0" marR="0" algn="r">
                        <a:spcBef>
                          <a:spcPts val="0"/>
                        </a:spcBef>
                        <a:spcAft>
                          <a:spcPts val="0"/>
                        </a:spcAft>
                      </a:pPr>
                      <a:r>
                        <a:rPr lang="en-GB" sz="2400">
                          <a:effectLst/>
                        </a:rPr>
                        <a:t>99</a:t>
                      </a:r>
                      <a:endParaRPr lang="en-US" sz="2400">
                        <a:effectLst/>
                        <a:latin typeface="Times New Roman" charset="0"/>
                        <a:ea typeface="Arial Unicode MS" charset="0"/>
                      </a:endParaRPr>
                    </a:p>
                  </a:txBody>
                  <a:tcPr marL="68580" marR="68580" marT="0" marB="0"/>
                </a:tc>
                <a:tc>
                  <a:txBody>
                    <a:bodyPr/>
                    <a:lstStyle/>
                    <a:p>
                      <a:pPr marL="0" marR="0" algn="r">
                        <a:spcBef>
                          <a:spcPts val="0"/>
                        </a:spcBef>
                        <a:spcAft>
                          <a:spcPts val="0"/>
                        </a:spcAft>
                      </a:pPr>
                      <a:r>
                        <a:rPr lang="en-GB" sz="2400" dirty="0">
                          <a:effectLst/>
                        </a:rPr>
                        <a:t>136</a:t>
                      </a:r>
                      <a:endParaRPr lang="en-US" sz="2400" dirty="0">
                        <a:effectLst/>
                        <a:latin typeface="Times New Roman" charset="0"/>
                        <a:ea typeface="Arial Unicode MS" charset="0"/>
                      </a:endParaRPr>
                    </a:p>
                  </a:txBody>
                  <a:tcPr marL="68580" marR="68580" marT="0" marB="0"/>
                </a:tc>
              </a:tr>
              <a:tr h="405045">
                <a:tc gridSpan="4">
                  <a:txBody>
                    <a:bodyPr/>
                    <a:lstStyle/>
                    <a:p>
                      <a:pPr marL="0" marR="0" algn="l">
                        <a:spcBef>
                          <a:spcPts val="0"/>
                        </a:spcBef>
                        <a:spcAft>
                          <a:spcPts val="0"/>
                        </a:spcAft>
                      </a:pPr>
                      <a:r>
                        <a:rPr lang="en-GB" sz="2400" dirty="0">
                          <a:effectLst/>
                        </a:rPr>
                        <a:t>Differences in the table are significant at the 99% level of confidence (p&lt;0.01).</a:t>
                      </a:r>
                      <a:endParaRPr lang="en-US" sz="2400" dirty="0">
                        <a:effectLst/>
                        <a:latin typeface="Times New Roman" charset="0"/>
                        <a:ea typeface="Arial Unicode MS"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1300664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The general impact of internal review on the quality of initial decision-making</a:t>
            </a:r>
            <a:r>
              <a:rPr lang="en-US" dirty="0"/>
              <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57829323"/>
              </p:ext>
            </p:extLst>
          </p:nvPr>
        </p:nvGraphicFramePr>
        <p:xfrm>
          <a:off x="1043608" y="1628801"/>
          <a:ext cx="6840759" cy="2376265"/>
        </p:xfrm>
        <a:graphic>
          <a:graphicData uri="http://schemas.openxmlformats.org/drawingml/2006/table">
            <a:tbl>
              <a:tblPr firstRow="1" firstCol="1" bandRow="1">
                <a:tableStyleId>{5C22544A-7EE6-4342-B048-85BDC9FD1C3A}</a:tableStyleId>
              </a:tblPr>
              <a:tblGrid>
                <a:gridCol w="2529024"/>
                <a:gridCol w="1437245"/>
                <a:gridCol w="1437245"/>
                <a:gridCol w="1437245"/>
              </a:tblGrid>
              <a:tr h="602116">
                <a:tc>
                  <a:txBody>
                    <a:bodyPr/>
                    <a:lstStyle/>
                    <a:p>
                      <a:pPr marL="0" marR="0">
                        <a:spcBef>
                          <a:spcPts val="0"/>
                        </a:spcBef>
                        <a:spcAft>
                          <a:spcPts val="0"/>
                        </a:spcAft>
                      </a:pPr>
                      <a:r>
                        <a:rPr lang="en-GB" sz="2000" dirty="0">
                          <a:effectLst/>
                        </a:rPr>
                        <a:t> </a:t>
                      </a:r>
                      <a:endParaRPr lang="en-US" sz="2000" dirty="0">
                        <a:effectLst/>
                        <a:latin typeface="Times New Roman" charset="0"/>
                        <a:ea typeface="Arial Unicode MS" charset="0"/>
                      </a:endParaRPr>
                    </a:p>
                  </a:txBody>
                  <a:tcPr marL="68580" marR="68580" marT="0" marB="0"/>
                </a:tc>
                <a:tc>
                  <a:txBody>
                    <a:bodyPr/>
                    <a:lstStyle/>
                    <a:p>
                      <a:pPr marL="0" marR="0" algn="ctr">
                        <a:spcBef>
                          <a:spcPts val="0"/>
                        </a:spcBef>
                        <a:spcAft>
                          <a:spcPts val="0"/>
                        </a:spcAft>
                      </a:pPr>
                      <a:r>
                        <a:rPr lang="en-GB" sz="2000">
                          <a:effectLst/>
                        </a:rPr>
                        <a:t>2003</a:t>
                      </a:r>
                      <a:endParaRPr lang="en-US" sz="2000">
                        <a:effectLst/>
                        <a:latin typeface="Times New Roman" charset="0"/>
                        <a:ea typeface="Arial Unicode MS" charset="0"/>
                      </a:endParaRPr>
                    </a:p>
                  </a:txBody>
                  <a:tcPr marL="68580" marR="68580" marT="0" marB="0"/>
                </a:tc>
                <a:tc>
                  <a:txBody>
                    <a:bodyPr/>
                    <a:lstStyle/>
                    <a:p>
                      <a:pPr marL="0" marR="0" algn="ctr">
                        <a:spcBef>
                          <a:spcPts val="0"/>
                        </a:spcBef>
                        <a:spcAft>
                          <a:spcPts val="0"/>
                        </a:spcAft>
                      </a:pPr>
                      <a:r>
                        <a:rPr lang="en-GB" sz="2000">
                          <a:effectLst/>
                        </a:rPr>
                        <a:t>2010</a:t>
                      </a:r>
                      <a:endParaRPr lang="en-US" sz="2000">
                        <a:effectLst/>
                        <a:latin typeface="Times New Roman" charset="0"/>
                        <a:ea typeface="Arial Unicode MS" charset="0"/>
                      </a:endParaRPr>
                    </a:p>
                  </a:txBody>
                  <a:tcPr marL="68580" marR="68580" marT="0" marB="0"/>
                </a:tc>
                <a:tc>
                  <a:txBody>
                    <a:bodyPr/>
                    <a:lstStyle/>
                    <a:p>
                      <a:pPr marL="0" marR="0">
                        <a:spcBef>
                          <a:spcPts val="0"/>
                        </a:spcBef>
                        <a:spcAft>
                          <a:spcPts val="0"/>
                        </a:spcAft>
                      </a:pPr>
                      <a:r>
                        <a:rPr lang="en-GB" sz="2000">
                          <a:effectLst/>
                        </a:rPr>
                        <a:t>2014</a:t>
                      </a:r>
                      <a:endParaRPr lang="en-US" sz="2000">
                        <a:effectLst/>
                        <a:latin typeface="Times New Roman" charset="0"/>
                        <a:ea typeface="Arial Unicode MS" charset="0"/>
                      </a:endParaRPr>
                    </a:p>
                  </a:txBody>
                  <a:tcPr marL="68580" marR="68580" marT="0" marB="0"/>
                </a:tc>
              </a:tr>
              <a:tr h="354830">
                <a:tc>
                  <a:txBody>
                    <a:bodyPr/>
                    <a:lstStyle/>
                    <a:p>
                      <a:pPr marL="0" marR="0">
                        <a:spcBef>
                          <a:spcPts val="0"/>
                        </a:spcBef>
                        <a:spcAft>
                          <a:spcPts val="0"/>
                        </a:spcAft>
                      </a:pPr>
                      <a:r>
                        <a:rPr lang="en-GB" sz="2000" dirty="0">
                          <a:effectLst/>
                        </a:rPr>
                        <a:t>Improves quality </a:t>
                      </a:r>
                      <a:endParaRPr lang="en-US" sz="2000" dirty="0">
                        <a:effectLst/>
                        <a:latin typeface="Times New Roman" charset="0"/>
                        <a:ea typeface="Arial Unicode MS" charset="0"/>
                      </a:endParaRPr>
                    </a:p>
                  </a:txBody>
                  <a:tcPr marL="68580" marR="68580" marT="0" marB="0"/>
                </a:tc>
                <a:tc>
                  <a:txBody>
                    <a:bodyPr/>
                    <a:lstStyle/>
                    <a:p>
                      <a:pPr marL="0" marR="0" algn="ctr">
                        <a:spcBef>
                          <a:spcPts val="0"/>
                        </a:spcBef>
                        <a:spcAft>
                          <a:spcPts val="0"/>
                        </a:spcAft>
                      </a:pPr>
                      <a:r>
                        <a:rPr lang="en-GB" sz="2000" dirty="0">
                          <a:effectLst/>
                        </a:rPr>
                        <a:t>71%</a:t>
                      </a:r>
                      <a:endParaRPr lang="en-US" sz="2000" dirty="0">
                        <a:effectLst/>
                        <a:latin typeface="Times New Roman" charset="0"/>
                        <a:ea typeface="Arial Unicode MS" charset="0"/>
                      </a:endParaRPr>
                    </a:p>
                  </a:txBody>
                  <a:tcPr marL="68580" marR="68580" marT="0" marB="0"/>
                </a:tc>
                <a:tc>
                  <a:txBody>
                    <a:bodyPr/>
                    <a:lstStyle/>
                    <a:p>
                      <a:pPr marL="0" marR="0" algn="ctr">
                        <a:spcBef>
                          <a:spcPts val="0"/>
                        </a:spcBef>
                        <a:spcAft>
                          <a:spcPts val="0"/>
                        </a:spcAft>
                      </a:pPr>
                      <a:r>
                        <a:rPr lang="en-GB" sz="2000">
                          <a:effectLst/>
                        </a:rPr>
                        <a:t>73%</a:t>
                      </a:r>
                      <a:endParaRPr lang="en-US" sz="2000">
                        <a:effectLst/>
                        <a:latin typeface="Times New Roman" charset="0"/>
                        <a:ea typeface="Arial Unicode MS" charset="0"/>
                      </a:endParaRPr>
                    </a:p>
                  </a:txBody>
                  <a:tcPr marL="68580" marR="68580" marT="0" marB="0"/>
                </a:tc>
                <a:tc>
                  <a:txBody>
                    <a:bodyPr/>
                    <a:lstStyle/>
                    <a:p>
                      <a:pPr marL="0" marR="0">
                        <a:spcBef>
                          <a:spcPts val="0"/>
                        </a:spcBef>
                        <a:spcAft>
                          <a:spcPts val="0"/>
                        </a:spcAft>
                      </a:pPr>
                      <a:r>
                        <a:rPr lang="en-GB" sz="2000">
                          <a:effectLst/>
                        </a:rPr>
                        <a:t>82%</a:t>
                      </a:r>
                      <a:endParaRPr lang="en-US" sz="2000">
                        <a:effectLst/>
                        <a:latin typeface="Times New Roman" charset="0"/>
                        <a:ea typeface="Arial Unicode MS" charset="0"/>
                      </a:endParaRPr>
                    </a:p>
                  </a:txBody>
                  <a:tcPr marL="68580" marR="68580" marT="0" marB="0"/>
                </a:tc>
              </a:tr>
              <a:tr h="709659">
                <a:tc>
                  <a:txBody>
                    <a:bodyPr/>
                    <a:lstStyle/>
                    <a:p>
                      <a:pPr marL="0" marR="0">
                        <a:spcBef>
                          <a:spcPts val="0"/>
                        </a:spcBef>
                        <a:spcAft>
                          <a:spcPts val="0"/>
                        </a:spcAft>
                      </a:pPr>
                      <a:r>
                        <a:rPr lang="en-GB" sz="2000">
                          <a:effectLst/>
                        </a:rPr>
                        <a:t>No impact on quality</a:t>
                      </a:r>
                      <a:endParaRPr lang="en-US" sz="2000">
                        <a:effectLst/>
                        <a:latin typeface="Times New Roman" charset="0"/>
                        <a:ea typeface="Arial Unicode MS" charset="0"/>
                      </a:endParaRPr>
                    </a:p>
                  </a:txBody>
                  <a:tcPr marL="68580" marR="68580" marT="0" marB="0"/>
                </a:tc>
                <a:tc>
                  <a:txBody>
                    <a:bodyPr/>
                    <a:lstStyle/>
                    <a:p>
                      <a:pPr marL="0" marR="0" algn="ctr">
                        <a:spcBef>
                          <a:spcPts val="0"/>
                        </a:spcBef>
                        <a:spcAft>
                          <a:spcPts val="0"/>
                        </a:spcAft>
                      </a:pPr>
                      <a:r>
                        <a:rPr lang="en-GB" sz="2000" dirty="0">
                          <a:effectLst/>
                        </a:rPr>
                        <a:t>29%</a:t>
                      </a:r>
                      <a:endParaRPr lang="en-US" sz="2000" dirty="0">
                        <a:effectLst/>
                        <a:latin typeface="Times New Roman" charset="0"/>
                        <a:ea typeface="Arial Unicode MS" charset="0"/>
                      </a:endParaRPr>
                    </a:p>
                  </a:txBody>
                  <a:tcPr marL="68580" marR="68580" marT="0" marB="0"/>
                </a:tc>
                <a:tc>
                  <a:txBody>
                    <a:bodyPr/>
                    <a:lstStyle/>
                    <a:p>
                      <a:pPr marL="0" marR="0" algn="ctr">
                        <a:spcBef>
                          <a:spcPts val="0"/>
                        </a:spcBef>
                        <a:spcAft>
                          <a:spcPts val="0"/>
                        </a:spcAft>
                      </a:pPr>
                      <a:r>
                        <a:rPr lang="en-GB" sz="2000" dirty="0">
                          <a:effectLst/>
                        </a:rPr>
                        <a:t>25%</a:t>
                      </a:r>
                      <a:endParaRPr lang="en-US" sz="2000" dirty="0">
                        <a:effectLst/>
                        <a:latin typeface="Times New Roman" charset="0"/>
                        <a:ea typeface="Arial Unicode MS" charset="0"/>
                      </a:endParaRPr>
                    </a:p>
                  </a:txBody>
                  <a:tcPr marL="68580" marR="68580" marT="0" marB="0"/>
                </a:tc>
                <a:tc>
                  <a:txBody>
                    <a:bodyPr/>
                    <a:lstStyle/>
                    <a:p>
                      <a:pPr marL="0" marR="0">
                        <a:spcBef>
                          <a:spcPts val="0"/>
                        </a:spcBef>
                        <a:spcAft>
                          <a:spcPts val="0"/>
                        </a:spcAft>
                      </a:pPr>
                      <a:r>
                        <a:rPr lang="en-GB" sz="2000">
                          <a:effectLst/>
                        </a:rPr>
                        <a:t>15%</a:t>
                      </a:r>
                      <a:endParaRPr lang="en-US" sz="2000">
                        <a:effectLst/>
                        <a:latin typeface="Times New Roman" charset="0"/>
                        <a:ea typeface="Arial Unicode MS" charset="0"/>
                      </a:endParaRPr>
                    </a:p>
                  </a:txBody>
                  <a:tcPr marL="68580" marR="68580" marT="0" marB="0"/>
                </a:tc>
              </a:tr>
              <a:tr h="354830">
                <a:tc>
                  <a:txBody>
                    <a:bodyPr/>
                    <a:lstStyle/>
                    <a:p>
                      <a:pPr marL="0" marR="0">
                        <a:spcBef>
                          <a:spcPts val="0"/>
                        </a:spcBef>
                        <a:spcAft>
                          <a:spcPts val="0"/>
                        </a:spcAft>
                      </a:pPr>
                      <a:r>
                        <a:rPr lang="en-GB" sz="2000">
                          <a:effectLst/>
                        </a:rPr>
                        <a:t>Decreases quality </a:t>
                      </a:r>
                      <a:endParaRPr lang="en-US" sz="2000">
                        <a:effectLst/>
                        <a:latin typeface="Times New Roman" charset="0"/>
                        <a:ea typeface="Arial Unicode MS" charset="0"/>
                      </a:endParaRPr>
                    </a:p>
                  </a:txBody>
                  <a:tcPr marL="68580" marR="68580" marT="0" marB="0"/>
                </a:tc>
                <a:tc>
                  <a:txBody>
                    <a:bodyPr/>
                    <a:lstStyle/>
                    <a:p>
                      <a:pPr marL="0" marR="0" algn="ctr">
                        <a:spcBef>
                          <a:spcPts val="0"/>
                        </a:spcBef>
                        <a:spcAft>
                          <a:spcPts val="0"/>
                        </a:spcAft>
                      </a:pPr>
                      <a:r>
                        <a:rPr lang="en-GB" sz="2000">
                          <a:effectLst/>
                        </a:rPr>
                        <a:t>0%</a:t>
                      </a:r>
                      <a:endParaRPr lang="en-US" sz="2000">
                        <a:effectLst/>
                        <a:latin typeface="Times New Roman" charset="0"/>
                        <a:ea typeface="Arial Unicode MS" charset="0"/>
                      </a:endParaRPr>
                    </a:p>
                  </a:txBody>
                  <a:tcPr marL="68580" marR="68580" marT="0" marB="0"/>
                </a:tc>
                <a:tc>
                  <a:txBody>
                    <a:bodyPr/>
                    <a:lstStyle/>
                    <a:p>
                      <a:pPr marL="0" marR="0" algn="ctr">
                        <a:spcBef>
                          <a:spcPts val="0"/>
                        </a:spcBef>
                        <a:spcAft>
                          <a:spcPts val="0"/>
                        </a:spcAft>
                      </a:pPr>
                      <a:r>
                        <a:rPr lang="en-GB" sz="2000">
                          <a:effectLst/>
                        </a:rPr>
                        <a:t>1%</a:t>
                      </a:r>
                      <a:endParaRPr lang="en-US" sz="2000">
                        <a:effectLst/>
                        <a:latin typeface="Times New Roman" charset="0"/>
                        <a:ea typeface="Arial Unicode MS" charset="0"/>
                      </a:endParaRPr>
                    </a:p>
                  </a:txBody>
                  <a:tcPr marL="68580" marR="68580" marT="0" marB="0"/>
                </a:tc>
                <a:tc>
                  <a:txBody>
                    <a:bodyPr/>
                    <a:lstStyle/>
                    <a:p>
                      <a:pPr marL="0" marR="0">
                        <a:spcBef>
                          <a:spcPts val="0"/>
                        </a:spcBef>
                        <a:spcAft>
                          <a:spcPts val="0"/>
                        </a:spcAft>
                      </a:pPr>
                      <a:r>
                        <a:rPr lang="en-GB" sz="2000" dirty="0">
                          <a:effectLst/>
                        </a:rPr>
                        <a:t>2%</a:t>
                      </a:r>
                      <a:endParaRPr lang="en-US" sz="2000" dirty="0">
                        <a:effectLst/>
                        <a:latin typeface="Times New Roman" charset="0"/>
                        <a:ea typeface="Arial Unicode MS" charset="0"/>
                      </a:endParaRPr>
                    </a:p>
                  </a:txBody>
                  <a:tcPr marL="68580" marR="68580" marT="0" marB="0"/>
                </a:tc>
              </a:tr>
              <a:tr h="354830">
                <a:tc>
                  <a:txBody>
                    <a:bodyPr/>
                    <a:lstStyle/>
                    <a:p>
                      <a:pPr marL="0" marR="0" algn="r">
                        <a:spcBef>
                          <a:spcPts val="0"/>
                        </a:spcBef>
                        <a:spcAft>
                          <a:spcPts val="0"/>
                        </a:spcAft>
                      </a:pPr>
                      <a:r>
                        <a:rPr lang="en-GB" sz="2000">
                          <a:effectLst/>
                        </a:rPr>
                        <a:t>Total (N)</a:t>
                      </a:r>
                      <a:endParaRPr lang="en-US" sz="2000">
                        <a:effectLst/>
                        <a:latin typeface="Times New Roman" charset="0"/>
                        <a:ea typeface="Arial Unicode MS" charset="0"/>
                      </a:endParaRPr>
                    </a:p>
                  </a:txBody>
                  <a:tcPr marL="68580" marR="68580" marT="0" marB="0"/>
                </a:tc>
                <a:tc>
                  <a:txBody>
                    <a:bodyPr/>
                    <a:lstStyle/>
                    <a:p>
                      <a:pPr marL="0" marR="0" algn="ctr">
                        <a:spcBef>
                          <a:spcPts val="0"/>
                        </a:spcBef>
                        <a:spcAft>
                          <a:spcPts val="0"/>
                        </a:spcAft>
                      </a:pPr>
                      <a:r>
                        <a:rPr lang="en-GB" sz="2000">
                          <a:effectLst/>
                        </a:rPr>
                        <a:t>179</a:t>
                      </a:r>
                      <a:endParaRPr lang="en-US" sz="2000">
                        <a:effectLst/>
                        <a:latin typeface="Times New Roman" charset="0"/>
                        <a:ea typeface="Arial Unicode MS" charset="0"/>
                      </a:endParaRPr>
                    </a:p>
                  </a:txBody>
                  <a:tcPr marL="68580" marR="68580" marT="0" marB="0"/>
                </a:tc>
                <a:tc>
                  <a:txBody>
                    <a:bodyPr/>
                    <a:lstStyle/>
                    <a:p>
                      <a:pPr marL="0" marR="0" algn="ctr">
                        <a:spcBef>
                          <a:spcPts val="0"/>
                        </a:spcBef>
                        <a:spcAft>
                          <a:spcPts val="0"/>
                        </a:spcAft>
                      </a:pPr>
                      <a:r>
                        <a:rPr lang="en-GB" sz="2000">
                          <a:effectLst/>
                        </a:rPr>
                        <a:t>151</a:t>
                      </a:r>
                      <a:endParaRPr lang="en-US" sz="2000">
                        <a:effectLst/>
                        <a:latin typeface="Times New Roman" charset="0"/>
                        <a:ea typeface="Arial Unicode MS" charset="0"/>
                      </a:endParaRPr>
                    </a:p>
                  </a:txBody>
                  <a:tcPr marL="68580" marR="68580" marT="0" marB="0"/>
                </a:tc>
                <a:tc>
                  <a:txBody>
                    <a:bodyPr/>
                    <a:lstStyle/>
                    <a:p>
                      <a:pPr marL="0" marR="0">
                        <a:spcBef>
                          <a:spcPts val="0"/>
                        </a:spcBef>
                        <a:spcAft>
                          <a:spcPts val="0"/>
                        </a:spcAft>
                      </a:pPr>
                      <a:r>
                        <a:rPr lang="en-GB" sz="2000" dirty="0">
                          <a:effectLst/>
                        </a:rPr>
                        <a:t>136</a:t>
                      </a:r>
                      <a:endParaRPr lang="en-US" sz="2000" dirty="0">
                        <a:effectLst/>
                        <a:latin typeface="Times New Roman" charset="0"/>
                        <a:ea typeface="Arial Unicode MS" charset="0"/>
                      </a:endParaRPr>
                    </a:p>
                  </a:txBody>
                  <a:tcPr marL="68580" marR="68580" marT="0" marB="0"/>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549880754"/>
              </p:ext>
            </p:extLst>
          </p:nvPr>
        </p:nvGraphicFramePr>
        <p:xfrm>
          <a:off x="1043609" y="4581126"/>
          <a:ext cx="7200800" cy="2016224"/>
        </p:xfrm>
        <a:graphic>
          <a:graphicData uri="http://schemas.openxmlformats.org/drawingml/2006/table">
            <a:tbl>
              <a:tblPr firstRow="1" firstCol="1" bandRow="1">
                <a:tableStyleId>{5C22544A-7EE6-4342-B048-85BDC9FD1C3A}</a:tableStyleId>
              </a:tblPr>
              <a:tblGrid>
                <a:gridCol w="2225719"/>
                <a:gridCol w="2225719"/>
                <a:gridCol w="1570932"/>
                <a:gridCol w="1178430"/>
              </a:tblGrid>
              <a:tr h="288032">
                <a:tc rowSpan="2">
                  <a:txBody>
                    <a:bodyPr/>
                    <a:lstStyle/>
                    <a:p>
                      <a:pPr marL="0" marR="0" algn="ctr">
                        <a:spcBef>
                          <a:spcPts val="0"/>
                        </a:spcBef>
                        <a:spcAft>
                          <a:spcPts val="0"/>
                        </a:spcAft>
                      </a:pPr>
                      <a:r>
                        <a:rPr lang="en-GB" sz="1800" dirty="0">
                          <a:effectLst/>
                        </a:rPr>
                        <a:t>Impact on quality of decision-making</a:t>
                      </a:r>
                      <a:endParaRPr lang="en-US" sz="1800" dirty="0">
                        <a:effectLst/>
                        <a:latin typeface="Times New Roman" charset="0"/>
                        <a:ea typeface="Arial Unicode MS" charset="0"/>
                      </a:endParaRPr>
                    </a:p>
                  </a:txBody>
                  <a:tcPr marL="68580" marR="68580" marT="0" marB="0"/>
                </a:tc>
                <a:tc gridSpan="2">
                  <a:txBody>
                    <a:bodyPr/>
                    <a:lstStyle/>
                    <a:p>
                      <a:pPr marL="0" marR="0" algn="ctr">
                        <a:spcBef>
                          <a:spcPts val="0"/>
                        </a:spcBef>
                        <a:spcAft>
                          <a:spcPts val="0"/>
                        </a:spcAft>
                      </a:pPr>
                      <a:r>
                        <a:rPr lang="en-GB" sz="1800">
                          <a:effectLst/>
                        </a:rPr>
                        <a:t>Number of review applications</a:t>
                      </a:r>
                      <a:endParaRPr lang="en-US" sz="1800">
                        <a:effectLst/>
                        <a:latin typeface="Times New Roman" charset="0"/>
                        <a:ea typeface="Arial Unicode MS" charset="0"/>
                      </a:endParaRPr>
                    </a:p>
                  </a:txBody>
                  <a:tcPr marL="68580" marR="68580" marT="0" marB="0"/>
                </a:tc>
                <a:tc hMerge="1">
                  <a:txBody>
                    <a:bodyPr/>
                    <a:lstStyle/>
                    <a:p>
                      <a:endParaRPr lang="en-US"/>
                    </a:p>
                  </a:txBody>
                  <a:tcPr/>
                </a:tc>
                <a:tc rowSpan="2">
                  <a:txBody>
                    <a:bodyPr/>
                    <a:lstStyle/>
                    <a:p>
                      <a:pPr marL="0" marR="0" algn="ctr">
                        <a:spcBef>
                          <a:spcPts val="0"/>
                        </a:spcBef>
                        <a:spcAft>
                          <a:spcPts val="0"/>
                        </a:spcAft>
                      </a:pPr>
                      <a:r>
                        <a:rPr lang="en-GB" sz="1800">
                          <a:effectLst/>
                        </a:rPr>
                        <a:t>All </a:t>
                      </a:r>
                      <a:endParaRPr lang="en-US" sz="1800">
                        <a:effectLst/>
                        <a:latin typeface="Times New Roman" charset="0"/>
                        <a:ea typeface="Arial Unicode MS" charset="0"/>
                      </a:endParaRPr>
                    </a:p>
                  </a:txBody>
                  <a:tcPr marL="68580" marR="68580" marT="0" marB="0"/>
                </a:tc>
              </a:tr>
              <a:tr h="288032">
                <a:tc vMerge="1">
                  <a:txBody>
                    <a:bodyPr/>
                    <a:lstStyle/>
                    <a:p>
                      <a:endParaRPr lang="en-US"/>
                    </a:p>
                  </a:txBody>
                  <a:tcPr/>
                </a:tc>
                <a:tc>
                  <a:txBody>
                    <a:bodyPr/>
                    <a:lstStyle/>
                    <a:p>
                      <a:pPr marL="0" marR="0" algn="ctr">
                        <a:spcBef>
                          <a:spcPts val="0"/>
                        </a:spcBef>
                        <a:spcAft>
                          <a:spcPts val="0"/>
                        </a:spcAft>
                      </a:pPr>
                      <a:r>
                        <a:rPr lang="en-GB" sz="1800">
                          <a:effectLst/>
                        </a:rPr>
                        <a:t>0-5 </a:t>
                      </a:r>
                      <a:endParaRPr lang="en-US" sz="1800">
                        <a:effectLst/>
                        <a:latin typeface="Times New Roman" charset="0"/>
                        <a:ea typeface="Arial Unicode MS" charset="0"/>
                      </a:endParaRPr>
                    </a:p>
                  </a:txBody>
                  <a:tcPr marL="68580" marR="68580" marT="0" marB="0"/>
                </a:tc>
                <a:tc>
                  <a:txBody>
                    <a:bodyPr/>
                    <a:lstStyle/>
                    <a:p>
                      <a:pPr marL="0" marR="0" algn="ctr">
                        <a:spcBef>
                          <a:spcPts val="0"/>
                        </a:spcBef>
                        <a:spcAft>
                          <a:spcPts val="0"/>
                        </a:spcAft>
                      </a:pPr>
                      <a:r>
                        <a:rPr lang="en-GB" sz="1800">
                          <a:effectLst/>
                        </a:rPr>
                        <a:t>6+ </a:t>
                      </a:r>
                      <a:endParaRPr lang="en-US" sz="1800">
                        <a:effectLst/>
                        <a:latin typeface="Times New Roman" charset="0"/>
                        <a:ea typeface="Arial Unicode MS" charset="0"/>
                      </a:endParaRPr>
                    </a:p>
                  </a:txBody>
                  <a:tcPr marL="68580" marR="68580" marT="0" marB="0"/>
                </a:tc>
                <a:tc vMerge="1">
                  <a:txBody>
                    <a:bodyPr/>
                    <a:lstStyle/>
                    <a:p>
                      <a:endParaRPr lang="en-US"/>
                    </a:p>
                  </a:txBody>
                  <a:tcPr/>
                </a:tc>
              </a:tr>
              <a:tr h="288032">
                <a:tc>
                  <a:txBody>
                    <a:bodyPr/>
                    <a:lstStyle/>
                    <a:p>
                      <a:pPr marL="0" marR="0" algn="l">
                        <a:spcBef>
                          <a:spcPts val="0"/>
                        </a:spcBef>
                        <a:spcAft>
                          <a:spcPts val="0"/>
                        </a:spcAft>
                      </a:pPr>
                      <a:r>
                        <a:rPr lang="en-GB" sz="1800" dirty="0">
                          <a:effectLst/>
                        </a:rPr>
                        <a:t>Positive impact</a:t>
                      </a:r>
                      <a:endParaRPr lang="en-US" sz="1800" dirty="0">
                        <a:effectLst/>
                        <a:latin typeface="Times New Roman" charset="0"/>
                        <a:ea typeface="Arial Unicode MS" charset="0"/>
                      </a:endParaRPr>
                    </a:p>
                  </a:txBody>
                  <a:tcPr marL="68580" marR="68580" marT="0" marB="0"/>
                </a:tc>
                <a:tc>
                  <a:txBody>
                    <a:bodyPr/>
                    <a:lstStyle/>
                    <a:p>
                      <a:pPr marL="0" marR="0" algn="ctr">
                        <a:spcBef>
                          <a:spcPts val="0"/>
                        </a:spcBef>
                        <a:spcAft>
                          <a:spcPts val="0"/>
                        </a:spcAft>
                      </a:pPr>
                      <a:r>
                        <a:rPr lang="en-GB" sz="1800">
                          <a:effectLst/>
                        </a:rPr>
                        <a:t>79%</a:t>
                      </a:r>
                      <a:endParaRPr lang="en-US" sz="1800">
                        <a:effectLst/>
                        <a:latin typeface="Times New Roman" charset="0"/>
                        <a:ea typeface="Arial Unicode MS" charset="0"/>
                      </a:endParaRPr>
                    </a:p>
                  </a:txBody>
                  <a:tcPr marL="68580" marR="68580" marT="0" marB="0"/>
                </a:tc>
                <a:tc>
                  <a:txBody>
                    <a:bodyPr/>
                    <a:lstStyle/>
                    <a:p>
                      <a:pPr marL="0" marR="0" algn="ctr">
                        <a:spcBef>
                          <a:spcPts val="0"/>
                        </a:spcBef>
                        <a:spcAft>
                          <a:spcPts val="0"/>
                        </a:spcAft>
                      </a:pPr>
                      <a:r>
                        <a:rPr lang="en-GB" sz="1800">
                          <a:effectLst/>
                        </a:rPr>
                        <a:t>89%</a:t>
                      </a:r>
                      <a:endParaRPr lang="en-US" sz="1800">
                        <a:effectLst/>
                        <a:latin typeface="Times New Roman" charset="0"/>
                        <a:ea typeface="Arial Unicode MS" charset="0"/>
                      </a:endParaRPr>
                    </a:p>
                  </a:txBody>
                  <a:tcPr marL="68580" marR="68580" marT="0" marB="0"/>
                </a:tc>
                <a:tc>
                  <a:txBody>
                    <a:bodyPr/>
                    <a:lstStyle/>
                    <a:p>
                      <a:pPr marL="0" marR="0" algn="ctr">
                        <a:spcBef>
                          <a:spcPts val="0"/>
                        </a:spcBef>
                        <a:spcAft>
                          <a:spcPts val="0"/>
                        </a:spcAft>
                      </a:pPr>
                      <a:r>
                        <a:rPr lang="en-GB" sz="1800">
                          <a:effectLst/>
                        </a:rPr>
                        <a:t>83%</a:t>
                      </a:r>
                      <a:endParaRPr lang="en-US" sz="1800">
                        <a:effectLst/>
                        <a:latin typeface="Times New Roman" charset="0"/>
                        <a:ea typeface="Arial Unicode MS" charset="0"/>
                      </a:endParaRPr>
                    </a:p>
                  </a:txBody>
                  <a:tcPr marL="68580" marR="68580" marT="0" marB="0"/>
                </a:tc>
              </a:tr>
              <a:tr h="288032">
                <a:tc>
                  <a:txBody>
                    <a:bodyPr/>
                    <a:lstStyle/>
                    <a:p>
                      <a:pPr marL="0" marR="0" algn="l">
                        <a:spcBef>
                          <a:spcPts val="0"/>
                        </a:spcBef>
                        <a:spcAft>
                          <a:spcPts val="0"/>
                        </a:spcAft>
                      </a:pPr>
                      <a:r>
                        <a:rPr lang="en-GB" sz="1800" dirty="0">
                          <a:effectLst/>
                        </a:rPr>
                        <a:t>No positive impact</a:t>
                      </a:r>
                      <a:endParaRPr lang="en-US" sz="1800" dirty="0">
                        <a:effectLst/>
                        <a:latin typeface="Times New Roman" charset="0"/>
                        <a:ea typeface="Arial Unicode MS" charset="0"/>
                      </a:endParaRPr>
                    </a:p>
                  </a:txBody>
                  <a:tcPr marL="68580" marR="68580" marT="0" marB="0"/>
                </a:tc>
                <a:tc>
                  <a:txBody>
                    <a:bodyPr/>
                    <a:lstStyle/>
                    <a:p>
                      <a:pPr marL="0" marR="0" algn="ctr">
                        <a:spcBef>
                          <a:spcPts val="0"/>
                        </a:spcBef>
                        <a:spcAft>
                          <a:spcPts val="0"/>
                        </a:spcAft>
                      </a:pPr>
                      <a:r>
                        <a:rPr lang="en-GB" sz="1800" dirty="0">
                          <a:effectLst/>
                        </a:rPr>
                        <a:t>20%</a:t>
                      </a:r>
                      <a:endParaRPr lang="en-US" sz="1800" dirty="0">
                        <a:effectLst/>
                        <a:latin typeface="Times New Roman" charset="0"/>
                        <a:ea typeface="Arial Unicode MS" charset="0"/>
                      </a:endParaRPr>
                    </a:p>
                  </a:txBody>
                  <a:tcPr marL="68580" marR="68580" marT="0" marB="0"/>
                </a:tc>
                <a:tc>
                  <a:txBody>
                    <a:bodyPr/>
                    <a:lstStyle/>
                    <a:p>
                      <a:pPr marL="0" marR="0" algn="ctr">
                        <a:spcBef>
                          <a:spcPts val="0"/>
                        </a:spcBef>
                        <a:spcAft>
                          <a:spcPts val="0"/>
                        </a:spcAft>
                      </a:pPr>
                      <a:r>
                        <a:rPr lang="en-GB" sz="1800">
                          <a:effectLst/>
                        </a:rPr>
                        <a:t>11%</a:t>
                      </a:r>
                      <a:endParaRPr lang="en-US" sz="1800">
                        <a:effectLst/>
                        <a:latin typeface="Times New Roman" charset="0"/>
                        <a:ea typeface="Arial Unicode MS" charset="0"/>
                      </a:endParaRPr>
                    </a:p>
                  </a:txBody>
                  <a:tcPr marL="68580" marR="68580" marT="0" marB="0"/>
                </a:tc>
                <a:tc>
                  <a:txBody>
                    <a:bodyPr/>
                    <a:lstStyle/>
                    <a:p>
                      <a:pPr marL="0" marR="0" algn="ctr">
                        <a:spcBef>
                          <a:spcPts val="0"/>
                        </a:spcBef>
                        <a:spcAft>
                          <a:spcPts val="0"/>
                        </a:spcAft>
                      </a:pPr>
                      <a:r>
                        <a:rPr lang="en-GB" sz="1800">
                          <a:effectLst/>
                        </a:rPr>
                        <a:t>17%</a:t>
                      </a:r>
                      <a:endParaRPr lang="en-US" sz="1800">
                        <a:effectLst/>
                        <a:latin typeface="Times New Roman" charset="0"/>
                        <a:ea typeface="Arial Unicode MS" charset="0"/>
                      </a:endParaRPr>
                    </a:p>
                  </a:txBody>
                  <a:tcPr marL="68580" marR="68580" marT="0" marB="0"/>
                </a:tc>
              </a:tr>
              <a:tr h="288032">
                <a:tc>
                  <a:txBody>
                    <a:bodyPr/>
                    <a:lstStyle/>
                    <a:p>
                      <a:pPr marL="0" marR="0" algn="r">
                        <a:spcBef>
                          <a:spcPts val="0"/>
                        </a:spcBef>
                        <a:spcAft>
                          <a:spcPts val="0"/>
                        </a:spcAft>
                      </a:pPr>
                      <a:r>
                        <a:rPr lang="en-GB" sz="1800">
                          <a:effectLst/>
                        </a:rPr>
                        <a:t>Total (N)</a:t>
                      </a:r>
                      <a:endParaRPr lang="en-US" sz="1800">
                        <a:effectLst/>
                        <a:latin typeface="Times New Roman" charset="0"/>
                        <a:ea typeface="Arial Unicode MS" charset="0"/>
                      </a:endParaRPr>
                    </a:p>
                  </a:txBody>
                  <a:tcPr marL="68580" marR="68580" marT="0" marB="0"/>
                </a:tc>
                <a:tc>
                  <a:txBody>
                    <a:bodyPr/>
                    <a:lstStyle/>
                    <a:p>
                      <a:pPr marL="0" marR="0" algn="ctr">
                        <a:spcBef>
                          <a:spcPts val="0"/>
                        </a:spcBef>
                        <a:spcAft>
                          <a:spcPts val="0"/>
                        </a:spcAft>
                      </a:pPr>
                      <a:r>
                        <a:rPr lang="en-GB" sz="1800" dirty="0">
                          <a:effectLst/>
                        </a:rPr>
                        <a:t>79</a:t>
                      </a:r>
                      <a:endParaRPr lang="en-US" sz="1800" dirty="0">
                        <a:effectLst/>
                        <a:latin typeface="Times New Roman" charset="0"/>
                        <a:ea typeface="Arial Unicode MS" charset="0"/>
                      </a:endParaRPr>
                    </a:p>
                  </a:txBody>
                  <a:tcPr marL="68580" marR="68580" marT="0" marB="0"/>
                </a:tc>
                <a:tc>
                  <a:txBody>
                    <a:bodyPr/>
                    <a:lstStyle/>
                    <a:p>
                      <a:pPr marL="0" marR="0" algn="ctr">
                        <a:spcBef>
                          <a:spcPts val="0"/>
                        </a:spcBef>
                        <a:spcAft>
                          <a:spcPts val="0"/>
                        </a:spcAft>
                      </a:pPr>
                      <a:r>
                        <a:rPr lang="en-GB" sz="1800">
                          <a:effectLst/>
                        </a:rPr>
                        <a:t>53</a:t>
                      </a:r>
                      <a:endParaRPr lang="en-US" sz="1800">
                        <a:effectLst/>
                        <a:latin typeface="Times New Roman" charset="0"/>
                        <a:ea typeface="Arial Unicode MS" charset="0"/>
                      </a:endParaRPr>
                    </a:p>
                  </a:txBody>
                  <a:tcPr marL="68580" marR="68580" marT="0" marB="0"/>
                </a:tc>
                <a:tc>
                  <a:txBody>
                    <a:bodyPr/>
                    <a:lstStyle/>
                    <a:p>
                      <a:pPr marL="0" marR="0" algn="ctr">
                        <a:spcBef>
                          <a:spcPts val="0"/>
                        </a:spcBef>
                        <a:spcAft>
                          <a:spcPts val="0"/>
                        </a:spcAft>
                      </a:pPr>
                      <a:r>
                        <a:rPr lang="en-GB" sz="1800">
                          <a:effectLst/>
                        </a:rPr>
                        <a:t>132</a:t>
                      </a:r>
                      <a:endParaRPr lang="en-US" sz="1800">
                        <a:effectLst/>
                        <a:latin typeface="Times New Roman" charset="0"/>
                        <a:ea typeface="Arial Unicode MS" charset="0"/>
                      </a:endParaRPr>
                    </a:p>
                  </a:txBody>
                  <a:tcPr marL="68580" marR="68580" marT="0" marB="0"/>
                </a:tc>
              </a:tr>
              <a:tr h="576064">
                <a:tc gridSpan="4">
                  <a:txBody>
                    <a:bodyPr/>
                    <a:lstStyle/>
                    <a:p>
                      <a:pPr marL="0" marR="0" algn="l">
                        <a:spcBef>
                          <a:spcPts val="0"/>
                        </a:spcBef>
                        <a:spcAft>
                          <a:spcPts val="0"/>
                        </a:spcAft>
                      </a:pPr>
                      <a:r>
                        <a:rPr lang="en-GB" sz="1800" dirty="0">
                          <a:effectLst/>
                        </a:rPr>
                        <a:t>Correlation nearly statistically significant at the two-tailed level (P = 0.1), and statistically significant (P = .03) at the one-tailed level (</a:t>
                      </a:r>
                      <a:r>
                        <a:rPr lang="en-GB" sz="1800" dirty="0" err="1">
                          <a:effectLst/>
                        </a:rPr>
                        <a:t>Spearmans</a:t>
                      </a:r>
                      <a:r>
                        <a:rPr lang="en-GB" sz="1800" dirty="0">
                          <a:effectLst/>
                        </a:rPr>
                        <a:t>).  </a:t>
                      </a:r>
                      <a:endParaRPr lang="en-US" sz="1800" dirty="0">
                        <a:effectLst/>
                        <a:latin typeface="Times New Roman" charset="0"/>
                        <a:ea typeface="Arial Unicode MS"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798696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Key Assertions: 1. Hybridity</a:t>
            </a:r>
            <a:endParaRPr lang="en-US" dirty="0"/>
          </a:p>
        </p:txBody>
      </p:sp>
      <p:sp>
        <p:nvSpPr>
          <p:cNvPr id="3" name="Content Placeholder 2"/>
          <p:cNvSpPr>
            <a:spLocks noGrp="1"/>
          </p:cNvSpPr>
          <p:nvPr>
            <p:ph idx="1"/>
          </p:nvPr>
        </p:nvSpPr>
        <p:spPr>
          <a:xfrm>
            <a:off x="457200" y="1196752"/>
            <a:ext cx="8229600" cy="4929411"/>
          </a:xfrm>
        </p:spPr>
        <p:txBody>
          <a:bodyPr/>
          <a:lstStyle/>
          <a:p>
            <a:pPr marL="342900" indent="-342900">
              <a:buFont typeface="Arial" charset="0"/>
              <a:buChar char="•"/>
            </a:pPr>
            <a:r>
              <a:rPr lang="en-GB" sz="2400" dirty="0"/>
              <a:t>M</a:t>
            </a:r>
            <a:r>
              <a:rPr lang="en-GB" sz="2400" dirty="0" smtClean="0"/>
              <a:t>andatory </a:t>
            </a:r>
            <a:r>
              <a:rPr lang="en-GB" sz="2400" dirty="0"/>
              <a:t>reconsideration is something of a hybrid feature of administrative justice. In terms of design, this is obvious. It is a form of redress in one sense, but is also a form of primary decision-making in another. In terms of </a:t>
            </a:r>
            <a:r>
              <a:rPr lang="en-GB" sz="2400" dirty="0" smtClean="0"/>
              <a:t>accountability, </a:t>
            </a:r>
            <a:r>
              <a:rPr lang="en-GB" sz="2400" dirty="0"/>
              <a:t>this is also true. </a:t>
            </a:r>
            <a:endParaRPr lang="en-GB" sz="2400" dirty="0" smtClean="0"/>
          </a:p>
          <a:p>
            <a:pPr marL="342900" indent="-342900">
              <a:buFont typeface="Arial" charset="0"/>
              <a:buChar char="•"/>
            </a:pPr>
            <a:r>
              <a:rPr lang="en-GB" sz="2400" dirty="0" smtClean="0"/>
              <a:t>Reflected </a:t>
            </a:r>
            <a:r>
              <a:rPr lang="en-GB" sz="2400" dirty="0"/>
              <a:t>in its </a:t>
            </a:r>
            <a:r>
              <a:rPr lang="en-GB" sz="2400" i="1" dirty="0"/>
              <a:t>use</a:t>
            </a:r>
            <a:r>
              <a:rPr lang="en-GB" sz="2400" dirty="0"/>
              <a:t> by welfare applicants and its </a:t>
            </a:r>
            <a:r>
              <a:rPr lang="en-GB" sz="2400" i="1" dirty="0"/>
              <a:t>practice</a:t>
            </a:r>
            <a:r>
              <a:rPr lang="en-GB" sz="2400" dirty="0"/>
              <a:t> by housing authorities. </a:t>
            </a:r>
            <a:endParaRPr lang="en-GB" sz="2400" dirty="0" smtClean="0"/>
          </a:p>
          <a:p>
            <a:pPr marL="342900" indent="-342900">
              <a:buFont typeface="Arial" charset="0"/>
              <a:buChar char="•"/>
            </a:pPr>
            <a:r>
              <a:rPr lang="en-GB" sz="2400" dirty="0" smtClean="0"/>
              <a:t>“Although </a:t>
            </a:r>
            <a:r>
              <a:rPr lang="en-GB" sz="2400" dirty="0"/>
              <a:t>homelessness internal review was conceived in policy terms as an easy-to-use check on the quality of an initial decision (the equivalent of asking to see the manager), over time it has become a much more legalised form of dispute resolution whereby the use by applicants of lay and legal representatives is commonplace.</a:t>
            </a:r>
            <a:r>
              <a:rPr lang="en-US" sz="2400" dirty="0"/>
              <a:t> </a:t>
            </a:r>
            <a:r>
              <a:rPr lang="en-US" sz="2400" dirty="0" smtClean="0"/>
              <a:t>“</a:t>
            </a:r>
            <a:endParaRPr lang="en-US" sz="2400" dirty="0"/>
          </a:p>
        </p:txBody>
      </p:sp>
    </p:spTree>
    <p:extLst>
      <p:ext uri="{BB962C8B-B14F-4D97-AF65-F5344CB8AC3E}">
        <p14:creationId xmlns:p14="http://schemas.microsoft.com/office/powerpoint/2010/main" val="1052376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Assertions: 2. </a:t>
            </a:r>
            <a:r>
              <a:rPr lang="en-GB" dirty="0" smtClean="0"/>
              <a:t>Assessment </a:t>
            </a:r>
            <a:r>
              <a:rPr lang="en-GB" dirty="0"/>
              <a:t>on its own terms</a:t>
            </a:r>
            <a:r>
              <a:rPr lang="en-US" dirty="0"/>
              <a:t> </a:t>
            </a:r>
          </a:p>
        </p:txBody>
      </p:sp>
      <p:sp>
        <p:nvSpPr>
          <p:cNvPr id="3" name="Content Placeholder 2"/>
          <p:cNvSpPr>
            <a:spLocks noGrp="1"/>
          </p:cNvSpPr>
          <p:nvPr>
            <p:ph idx="1"/>
          </p:nvPr>
        </p:nvSpPr>
        <p:spPr>
          <a:xfrm>
            <a:off x="457200" y="1600200"/>
            <a:ext cx="8229600" cy="4925144"/>
          </a:xfrm>
        </p:spPr>
        <p:txBody>
          <a:bodyPr/>
          <a:lstStyle/>
          <a:p>
            <a:r>
              <a:rPr lang="en-GB" sz="2800" dirty="0" smtClean="0"/>
              <a:t>“Any </a:t>
            </a:r>
            <a:r>
              <a:rPr lang="en-GB" sz="2800" dirty="0"/>
              <a:t>normative assessment of the value of mandatory reconsideration as an architectural feature of an administrative justice system must accept the empirical reality that, for most welfare applicants pursuing grievances, mandatory reconsideration or internal review will be their </a:t>
            </a:r>
            <a:r>
              <a:rPr lang="en-GB" sz="2800" i="1" dirty="0"/>
              <a:t>only</a:t>
            </a:r>
            <a:r>
              <a:rPr lang="en-GB" sz="2800" dirty="0"/>
              <a:t> experience of redress. In other words, little comfort should be taken from the fact that higher rungs on the redress ladder enjoy certain features that might be taken to mitigate their absence on the bottom rung</a:t>
            </a:r>
            <a:r>
              <a:rPr lang="en-GB" sz="2800" dirty="0" smtClean="0"/>
              <a:t>.”</a:t>
            </a:r>
            <a:endParaRPr lang="en-US" sz="2800" dirty="0"/>
          </a:p>
        </p:txBody>
      </p:sp>
    </p:spTree>
    <p:extLst>
      <p:ext uri="{BB962C8B-B14F-4D97-AF65-F5344CB8AC3E}">
        <p14:creationId xmlns:p14="http://schemas.microsoft.com/office/powerpoint/2010/main" val="1254396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Three Key Assertions: </a:t>
            </a:r>
            <a:r>
              <a:rPr lang="en-US" dirty="0" smtClean="0"/>
              <a:t>3. </a:t>
            </a:r>
            <a:r>
              <a:rPr lang="en-GB" dirty="0"/>
              <a:t>An ambiguous relationship to administrative justice</a:t>
            </a:r>
            <a:r>
              <a:rPr lang="en-US" dirty="0"/>
              <a:t> </a:t>
            </a:r>
          </a:p>
        </p:txBody>
      </p:sp>
      <p:sp>
        <p:nvSpPr>
          <p:cNvPr id="3" name="Content Placeholder 2"/>
          <p:cNvSpPr>
            <a:spLocks noGrp="1"/>
          </p:cNvSpPr>
          <p:nvPr>
            <p:ph idx="1"/>
          </p:nvPr>
        </p:nvSpPr>
        <p:spPr>
          <a:xfrm>
            <a:off x="457200" y="1417638"/>
            <a:ext cx="8229600" cy="4708525"/>
          </a:xfrm>
        </p:spPr>
        <p:txBody>
          <a:bodyPr/>
          <a:lstStyle/>
          <a:p>
            <a:pPr marL="342900" indent="-342900">
              <a:buFont typeface="Arial" charset="0"/>
              <a:buChar char="•"/>
            </a:pPr>
            <a:r>
              <a:rPr lang="en-US" sz="2800" dirty="0" smtClean="0"/>
              <a:t>Dual focus:</a:t>
            </a:r>
          </a:p>
          <a:p>
            <a:pPr marL="1085850" lvl="1" indent="-342900">
              <a:buFont typeface="Arial" charset="0"/>
              <a:buChar char="•"/>
            </a:pPr>
            <a:r>
              <a:rPr lang="en-GB" sz="2000" dirty="0" smtClean="0"/>
              <a:t>on </a:t>
            </a:r>
            <a:r>
              <a:rPr lang="en-GB" sz="2000" dirty="0"/>
              <a:t>the justice of initial administrative decision-making (a focus on public administration); and </a:t>
            </a:r>
            <a:endParaRPr lang="en-GB" sz="2000" dirty="0" smtClean="0"/>
          </a:p>
          <a:p>
            <a:pPr marL="1085850" lvl="1" indent="-342900">
              <a:buFont typeface="Arial" charset="0"/>
              <a:buChar char="•"/>
            </a:pPr>
            <a:r>
              <a:rPr lang="en-GB" sz="2000" dirty="0" smtClean="0"/>
              <a:t>on </a:t>
            </a:r>
            <a:r>
              <a:rPr lang="en-GB" sz="2000" dirty="0"/>
              <a:t>the remedies available to those who feel aggrieved by initial decisions (a focus on the architecture of redress).</a:t>
            </a:r>
            <a:r>
              <a:rPr lang="en-US" sz="2000" dirty="0"/>
              <a:t> </a:t>
            </a:r>
            <a:endParaRPr lang="en-US" sz="2000" dirty="0" smtClean="0"/>
          </a:p>
          <a:p>
            <a:pPr marL="342900" indent="-342900">
              <a:buFont typeface="Arial" charset="0"/>
              <a:buChar char="•"/>
            </a:pPr>
            <a:r>
              <a:rPr lang="en-GB" sz="2800" i="1" dirty="0">
                <a:latin typeface="Calibri" charset="0"/>
                <a:ea typeface="Arial Unicode MS" charset="0"/>
                <a:cs typeface="Times New Roman" charset="0"/>
              </a:rPr>
              <a:t>Even if</a:t>
            </a:r>
            <a:r>
              <a:rPr lang="en-GB" sz="2800" dirty="0">
                <a:latin typeface="Calibri" charset="0"/>
                <a:ea typeface="Arial Unicode MS" charset="0"/>
                <a:cs typeface="Times New Roman" charset="0"/>
              </a:rPr>
              <a:t> mandatory reconsideration is deficient as a form of redress, it may, as our data suggest, have a positive contribution to make to the justice of ongoing </a:t>
            </a:r>
            <a:r>
              <a:rPr lang="en-GB" sz="2800" dirty="0" smtClean="0">
                <a:latin typeface="Calibri" charset="0"/>
                <a:ea typeface="Arial Unicode MS" charset="0"/>
                <a:cs typeface="Times New Roman" charset="0"/>
              </a:rPr>
              <a:t>bureaucratic </a:t>
            </a:r>
            <a:r>
              <a:rPr lang="en-GB" sz="2800" dirty="0">
                <a:latin typeface="Calibri" charset="0"/>
                <a:ea typeface="Arial Unicode MS" charset="0"/>
                <a:cs typeface="Times New Roman" charset="0"/>
              </a:rPr>
              <a:t>administration. In other words, even if it fails to some extent (perhaps entirely) as a form of legal accountability, it might still have considerable value as a form of bureaucratic accountability</a:t>
            </a:r>
            <a:r>
              <a:rPr lang="en-GB" sz="1200" dirty="0">
                <a:latin typeface="Calibri" charset="0"/>
                <a:ea typeface="Arial Unicode MS" charset="0"/>
                <a:cs typeface="Times New Roman" charset="0"/>
              </a:rPr>
              <a:t>.</a:t>
            </a:r>
            <a:r>
              <a:rPr lang="en-US" sz="1200" dirty="0"/>
              <a:t> </a:t>
            </a:r>
          </a:p>
        </p:txBody>
      </p:sp>
    </p:spTree>
    <p:extLst>
      <p:ext uri="{BB962C8B-B14F-4D97-AF65-F5344CB8AC3E}">
        <p14:creationId xmlns:p14="http://schemas.microsoft.com/office/powerpoint/2010/main" val="2054133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Architectural design</a:t>
            </a:r>
            <a:br>
              <a:rPr lang="en-US" dirty="0"/>
            </a:br>
            <a:endParaRPr lang="en-US" dirty="0"/>
          </a:p>
        </p:txBody>
      </p:sp>
      <p:sp>
        <p:nvSpPr>
          <p:cNvPr id="3" name="Content Placeholder 2"/>
          <p:cNvSpPr>
            <a:spLocks noGrp="1"/>
          </p:cNvSpPr>
          <p:nvPr>
            <p:ph idx="1"/>
          </p:nvPr>
        </p:nvSpPr>
        <p:spPr/>
        <p:txBody>
          <a:bodyPr/>
          <a:lstStyle/>
          <a:p>
            <a:pPr marL="342900" indent="-342900">
              <a:buFont typeface="Arial" charset="0"/>
              <a:buChar char="•"/>
            </a:pPr>
            <a:r>
              <a:rPr lang="en-GB" sz="2800" dirty="0"/>
              <a:t>A</a:t>
            </a:r>
            <a:r>
              <a:rPr lang="en-GB" sz="2800" dirty="0" smtClean="0"/>
              <a:t>rchitectural design and redesign within the administrative justice system should be driven by values </a:t>
            </a:r>
          </a:p>
          <a:p>
            <a:pPr marL="342900" indent="-342900">
              <a:buFont typeface="Arial" charset="0"/>
              <a:buChar char="•"/>
            </a:pPr>
            <a:r>
              <a:rPr lang="en-GB" sz="2800" dirty="0" smtClean="0"/>
              <a:t>Accuracy and Efficiency</a:t>
            </a:r>
          </a:p>
          <a:p>
            <a:pPr marL="342900" indent="-342900">
              <a:buFont typeface="Arial" charset="0"/>
              <a:buChar char="•"/>
            </a:pPr>
            <a:r>
              <a:rPr lang="en-GB" sz="2800" dirty="0"/>
              <a:t>T</a:t>
            </a:r>
            <a:r>
              <a:rPr lang="en-GB" sz="2800" dirty="0" smtClean="0"/>
              <a:t>rade </a:t>
            </a:r>
            <a:r>
              <a:rPr lang="en-GB" sz="2800" dirty="0"/>
              <a:t>offs: </a:t>
            </a:r>
            <a:r>
              <a:rPr lang="en-GB" sz="2800" dirty="0" smtClean="0"/>
              <a:t> </a:t>
            </a:r>
          </a:p>
          <a:p>
            <a:pPr marL="1085850" lvl="1" indent="-342900">
              <a:buFont typeface="Arial" charset="0"/>
              <a:buChar char="•"/>
            </a:pPr>
            <a:r>
              <a:rPr lang="en-GB" sz="2400" dirty="0" smtClean="0"/>
              <a:t>the </a:t>
            </a:r>
            <a:r>
              <a:rPr lang="en-GB" sz="2400" dirty="0"/>
              <a:t>nature of the stakes for welfare claimants in the particular policy field; </a:t>
            </a:r>
            <a:r>
              <a:rPr lang="en-GB" sz="2400" dirty="0" smtClean="0"/>
              <a:t>and</a:t>
            </a:r>
          </a:p>
          <a:p>
            <a:pPr marL="1085850" lvl="1" indent="-342900">
              <a:buFont typeface="Arial" charset="0"/>
              <a:buChar char="•"/>
            </a:pPr>
            <a:r>
              <a:rPr lang="en-GB" sz="2400" dirty="0" smtClean="0"/>
              <a:t> the </a:t>
            </a:r>
            <a:r>
              <a:rPr lang="en-GB" sz="2400" dirty="0"/>
              <a:t>role of special knowledge and expertise in the exercise of administrative discretion.</a:t>
            </a:r>
            <a:r>
              <a:rPr lang="en-US" sz="2400" dirty="0"/>
              <a:t> </a:t>
            </a:r>
            <a:endParaRPr lang="en-GB" sz="2400" dirty="0" smtClean="0"/>
          </a:p>
          <a:p>
            <a:endParaRPr lang="en-US" dirty="0"/>
          </a:p>
        </p:txBody>
      </p:sp>
    </p:spTree>
    <p:extLst>
      <p:ext uri="{BB962C8B-B14F-4D97-AF65-F5344CB8AC3E}">
        <p14:creationId xmlns:p14="http://schemas.microsoft.com/office/powerpoint/2010/main" val="470050729"/>
      </p:ext>
    </p:extLst>
  </p:cSld>
  <p:clrMapOvr>
    <a:masterClrMapping/>
  </p:clrMapOvr>
</p:sld>
</file>

<file path=ppt/theme/theme1.xml><?xml version="1.0" encoding="utf-8"?>
<a:theme xmlns:a="http://schemas.openxmlformats.org/drawingml/2006/main" name="uni-of-york">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chester presentation" id="{37D7CC5E-D09E-7D40-9F2B-9C78E0D9CFDB}" vid="{34526259-2E79-0E4C-BDB9-29B49BF5831B}"/>
    </a:ext>
  </a:extLst>
</a:theme>
</file>

<file path=ppt/theme/theme2.xml><?xml version="1.0" encoding="utf-8"?>
<a:theme xmlns:a="http://schemas.openxmlformats.org/drawingml/2006/main" name="Pale grey">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chester presentation" id="{37D7CC5E-D09E-7D40-9F2B-9C78E0D9CFDB}" vid="{2F9364E7-59CC-A844-A976-7263813F6374}"/>
    </a:ext>
  </a:extLst>
</a:theme>
</file>

<file path=ppt/theme/theme3.xml><?xml version="1.0" encoding="utf-8"?>
<a:theme xmlns:a="http://schemas.openxmlformats.org/drawingml/2006/main" name="Te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chester presentation" id="{37D7CC5E-D09E-7D40-9F2B-9C78E0D9CFDB}" vid="{453B8514-1EF5-8944-9659-473E390E4C14}"/>
    </a:ext>
  </a:extLst>
</a:theme>
</file>

<file path=ppt/theme/theme4.xml><?xml version="1.0" encoding="utf-8"?>
<a:theme xmlns:a="http://schemas.openxmlformats.org/drawingml/2006/main" name="Yello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chester presentation" id="{37D7CC5E-D09E-7D40-9F2B-9C78E0D9CFDB}" vid="{FDD3724F-E176-3645-91CA-C16A43B502A6}"/>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Caroline Hunter</Template>
  <TotalTime>0</TotalTime>
  <Words>2840</Words>
  <Application>Microsoft Macintosh PowerPoint</Application>
  <PresentationFormat>On-screen Show (4:3)</PresentationFormat>
  <Paragraphs>244</Paragraphs>
  <Slides>14</Slides>
  <Notes>14</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14</vt:i4>
      </vt:variant>
    </vt:vector>
  </HeadingPairs>
  <TitlesOfParts>
    <vt:vector size="24" baseType="lpstr">
      <vt:lpstr>Arial</vt:lpstr>
      <vt:lpstr>Arial Unicode MS</vt:lpstr>
      <vt:lpstr>Calibri</vt:lpstr>
      <vt:lpstr>Palatino Linotype</vt:lpstr>
      <vt:lpstr>Times New Roman</vt:lpstr>
      <vt:lpstr>Wingdings</vt:lpstr>
      <vt:lpstr>uni-of-york</vt:lpstr>
      <vt:lpstr>Pale grey</vt:lpstr>
      <vt:lpstr>Teal</vt:lpstr>
      <vt:lpstr>Yellow</vt:lpstr>
      <vt:lpstr>Reconsidering Mandatory Reconsideration </vt:lpstr>
      <vt:lpstr>Introduction</vt:lpstr>
      <vt:lpstr>Issues</vt:lpstr>
      <vt:lpstr>The research</vt:lpstr>
      <vt:lpstr>Success and unsuccess applications</vt:lpstr>
      <vt:lpstr>The Incidence of Mandatory Reconsideration and Subsequent Appeals </vt:lpstr>
      <vt:lpstr>The Incidence of Legal Representation </vt:lpstr>
      <vt:lpstr>Legal assistance is prudent</vt:lpstr>
      <vt:lpstr>The significance of legal representation – 2010 data</vt:lpstr>
      <vt:lpstr>The general impact of internal review on the quality of initial decision-making </vt:lpstr>
      <vt:lpstr>Three Key Assertions: 1. Hybridity</vt:lpstr>
      <vt:lpstr>Three Key Assertions: 2. Assessment on its own terms </vt:lpstr>
      <vt:lpstr>Three Key Assertions: 3. An ambiguous relationship to administrative justice </vt:lpstr>
      <vt:lpstr>Architectural design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Reconsidering Mandatory Reconsideration </dc:title>
  <dc:creator>Doyle, Margaret T</dc:creator>
  <cp:lastModifiedBy>Doyle, Margaret T</cp:lastModifiedBy>
  <cp:revision>1</cp:revision>
  <cp:lastPrinted>2013-09-18T12:32:13Z</cp:lastPrinted>
  <dcterms:created xsi:type="dcterms:W3CDTF">2016-05-27T11:19:19Z</dcterms:created>
  <dcterms:modified xsi:type="dcterms:W3CDTF">2016-05-27T11:20:08Z</dcterms:modified>
</cp:coreProperties>
</file>