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61" r:id="rId3"/>
    <p:sldId id="257" r:id="rId4"/>
    <p:sldId id="262" r:id="rId5"/>
    <p:sldId id="263" r:id="rId6"/>
    <p:sldId id="265" r:id="rId7"/>
    <p:sldId id="266" r:id="rId8"/>
    <p:sldId id="268" r:id="rId9"/>
    <p:sldId id="258" r:id="rId10"/>
    <p:sldId id="272" r:id="rId11"/>
    <p:sldId id="274" r:id="rId12"/>
    <p:sldId id="275" r:id="rId13"/>
    <p:sldId id="27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9" d="100"/>
          <a:sy n="29" d="100"/>
        </p:scale>
        <p:origin x="-18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://mygardenpond.files.wordpress.com/2012/11/hood-dixon-2012-applications-for-jr1.xlsx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aseline="0"/>
            </a:pPr>
            <a:r>
              <a:rPr lang="en-GB" sz="1400" baseline="0"/>
              <a:t>Requests for Permission to Apply for Judicial Review </a:t>
            </a:r>
          </a:p>
          <a:p>
            <a:pPr>
              <a:defRPr sz="1400" baseline="0"/>
            </a:pPr>
            <a:r>
              <a:rPr lang="en-GB" sz="1400" baseline="0"/>
              <a:t>in England and Wales 1970-2011 (source Judicial Statistics)</a:t>
            </a:r>
          </a:p>
        </c:rich>
      </c:tx>
      <c:layout>
        <c:manualLayout>
          <c:xMode val="edge"/>
          <c:yMode val="edge"/>
          <c:x val="0.143190281327405"/>
          <c:y val="0.0468979751822138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2800972003336"/>
          <c:y val="0.206373975980275"/>
          <c:w val="0.755473950711913"/>
          <c:h val="0.613076910840691"/>
        </c:manualLayout>
      </c:layout>
      <c:areaChart>
        <c:grouping val="stacked"/>
        <c:varyColors val="0"/>
        <c:ser>
          <c:idx val="3"/>
          <c:order val="0"/>
          <c:tx>
            <c:strRef>
              <c:f>'JudRV England &amp; Wales'!$J$13</c:f>
              <c:strCache>
                <c:ptCount val="1"/>
                <c:pt idx="0">
                  <c:v>All Other Areas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cat>
            <c:numRef>
              <c:f>'JudRV England &amp; Wales'!$C$18:$C$59</c:f>
              <c:numCache>
                <c:formatCode>General</c:formatCode>
                <c:ptCount val="42"/>
                <c:pt idx="0">
                  <c:v>1970.0</c:v>
                </c:pt>
                <c:pt idx="1">
                  <c:v>1971.0</c:v>
                </c:pt>
                <c:pt idx="2">
                  <c:v>1972.0</c:v>
                </c:pt>
                <c:pt idx="3">
                  <c:v>1973.0</c:v>
                </c:pt>
                <c:pt idx="4">
                  <c:v>1974.0</c:v>
                </c:pt>
                <c:pt idx="5">
                  <c:v>1975.0</c:v>
                </c:pt>
                <c:pt idx="6">
                  <c:v>1976.0</c:v>
                </c:pt>
                <c:pt idx="7">
                  <c:v>1977.0</c:v>
                </c:pt>
                <c:pt idx="8">
                  <c:v>1978.0</c:v>
                </c:pt>
                <c:pt idx="9">
                  <c:v>1979.0</c:v>
                </c:pt>
                <c:pt idx="10">
                  <c:v>1980.0</c:v>
                </c:pt>
                <c:pt idx="11">
                  <c:v>1981.0</c:v>
                </c:pt>
                <c:pt idx="12">
                  <c:v>1982.0</c:v>
                </c:pt>
                <c:pt idx="13">
                  <c:v>1983.0</c:v>
                </c:pt>
                <c:pt idx="14">
                  <c:v>1984.0</c:v>
                </c:pt>
                <c:pt idx="15">
                  <c:v>1985.0</c:v>
                </c:pt>
                <c:pt idx="16">
                  <c:v>1986.0</c:v>
                </c:pt>
                <c:pt idx="17">
                  <c:v>1987.0</c:v>
                </c:pt>
                <c:pt idx="18">
                  <c:v>1988.0</c:v>
                </c:pt>
                <c:pt idx="19">
                  <c:v>1989.0</c:v>
                </c:pt>
                <c:pt idx="20">
                  <c:v>1990.0</c:v>
                </c:pt>
                <c:pt idx="21">
                  <c:v>1991.0</c:v>
                </c:pt>
                <c:pt idx="22">
                  <c:v>1992.0</c:v>
                </c:pt>
                <c:pt idx="23">
                  <c:v>1993.0</c:v>
                </c:pt>
                <c:pt idx="24">
                  <c:v>1994.0</c:v>
                </c:pt>
                <c:pt idx="25">
                  <c:v>1995.0</c:v>
                </c:pt>
                <c:pt idx="26">
                  <c:v>1996.0</c:v>
                </c:pt>
                <c:pt idx="27">
                  <c:v>1997.0</c:v>
                </c:pt>
                <c:pt idx="28">
                  <c:v>1998.0</c:v>
                </c:pt>
                <c:pt idx="29">
                  <c:v>1999.0</c:v>
                </c:pt>
                <c:pt idx="30">
                  <c:v>2000.0</c:v>
                </c:pt>
                <c:pt idx="31">
                  <c:v>2001.0</c:v>
                </c:pt>
                <c:pt idx="32">
                  <c:v>2002.0</c:v>
                </c:pt>
                <c:pt idx="33">
                  <c:v>2003.0</c:v>
                </c:pt>
                <c:pt idx="34">
                  <c:v>2004.0</c:v>
                </c:pt>
                <c:pt idx="35">
                  <c:v>2005.0</c:v>
                </c:pt>
                <c:pt idx="36">
                  <c:v>2006.0</c:v>
                </c:pt>
                <c:pt idx="37">
                  <c:v>2007.0</c:v>
                </c:pt>
                <c:pt idx="38">
                  <c:v>2008.0</c:v>
                </c:pt>
                <c:pt idx="39">
                  <c:v>2009.0</c:v>
                </c:pt>
                <c:pt idx="40">
                  <c:v>2010.0</c:v>
                </c:pt>
                <c:pt idx="41">
                  <c:v>2011.0</c:v>
                </c:pt>
              </c:numCache>
            </c:numRef>
          </c:cat>
          <c:val>
            <c:numRef>
              <c:f>'JudRV England &amp; Wales'!$J$18:$J$59</c:f>
              <c:numCache>
                <c:formatCode>General</c:formatCode>
                <c:ptCount val="42"/>
                <c:pt idx="0">
                  <c:v>396.0</c:v>
                </c:pt>
                <c:pt idx="1">
                  <c:v>227.0</c:v>
                </c:pt>
                <c:pt idx="2">
                  <c:v>180.0</c:v>
                </c:pt>
                <c:pt idx="3">
                  <c:v>140.0</c:v>
                </c:pt>
                <c:pt idx="4">
                  <c:v>160.0</c:v>
                </c:pt>
                <c:pt idx="5">
                  <c:v>270.0</c:v>
                </c:pt>
                <c:pt idx="6">
                  <c:v>290.0</c:v>
                </c:pt>
                <c:pt idx="7">
                  <c:v>376.0</c:v>
                </c:pt>
                <c:pt idx="8">
                  <c:v>340.0</c:v>
                </c:pt>
                <c:pt idx="9">
                  <c:v>410.0</c:v>
                </c:pt>
                <c:pt idx="10">
                  <c:v>491.0</c:v>
                </c:pt>
                <c:pt idx="11">
                  <c:v>533.0</c:v>
                </c:pt>
                <c:pt idx="12">
                  <c:v>685.0</c:v>
                </c:pt>
                <c:pt idx="13">
                  <c:v>850.0</c:v>
                </c:pt>
                <c:pt idx="14">
                  <c:v>915.0</c:v>
                </c:pt>
                <c:pt idx="15">
                  <c:v>1169.0</c:v>
                </c:pt>
                <c:pt idx="16">
                  <c:v>816.0</c:v>
                </c:pt>
                <c:pt idx="17">
                  <c:v>832.0</c:v>
                </c:pt>
                <c:pt idx="18">
                  <c:v>870.0</c:v>
                </c:pt>
                <c:pt idx="19">
                  <c:v>1161.0</c:v>
                </c:pt>
                <c:pt idx="20">
                  <c:v>1560.0</c:v>
                </c:pt>
                <c:pt idx="21">
                  <c:v>1583.0</c:v>
                </c:pt>
                <c:pt idx="22">
                  <c:v>1895.0</c:v>
                </c:pt>
                <c:pt idx="23">
                  <c:v>2218.0</c:v>
                </c:pt>
                <c:pt idx="24">
                  <c:v>2273.0</c:v>
                </c:pt>
                <c:pt idx="25">
                  <c:v>2384.0</c:v>
                </c:pt>
                <c:pt idx="26">
                  <c:v>2153.0</c:v>
                </c:pt>
                <c:pt idx="27">
                  <c:v>1919.0</c:v>
                </c:pt>
                <c:pt idx="28">
                  <c:v>2021.0</c:v>
                </c:pt>
                <c:pt idx="29">
                  <c:v>2190.0</c:v>
                </c:pt>
                <c:pt idx="30">
                  <c:v>2127.0</c:v>
                </c:pt>
                <c:pt idx="31">
                  <c:v>2331.0</c:v>
                </c:pt>
                <c:pt idx="32">
                  <c:v>2091.0</c:v>
                </c:pt>
                <c:pt idx="33">
                  <c:v>2101.0</c:v>
                </c:pt>
                <c:pt idx="34">
                  <c:v>1987.0</c:v>
                </c:pt>
                <c:pt idx="35">
                  <c:v>2233.0</c:v>
                </c:pt>
                <c:pt idx="36">
                  <c:v>2401.0</c:v>
                </c:pt>
                <c:pt idx="37">
                  <c:v>2346.0</c:v>
                </c:pt>
                <c:pt idx="38">
                  <c:v>2526.0</c:v>
                </c:pt>
                <c:pt idx="39">
                  <c:v>2437.0</c:v>
                </c:pt>
                <c:pt idx="40">
                  <c:v>2426.0</c:v>
                </c:pt>
                <c:pt idx="41">
                  <c:v>2551.0</c:v>
                </c:pt>
              </c:numCache>
            </c:numRef>
          </c:val>
        </c:ser>
        <c:ser>
          <c:idx val="1"/>
          <c:order val="1"/>
          <c:tx>
            <c:strRef>
              <c:f>'JudRV England &amp; Wales'!$H$13</c:f>
              <c:strCache>
                <c:ptCount val="1"/>
                <c:pt idx="0">
                  <c:v>Immigration</c:v>
                </c:pt>
              </c:strCache>
            </c:strRef>
          </c:tx>
          <c:cat>
            <c:numRef>
              <c:f>'JudRV England &amp; Wales'!$C$18:$C$59</c:f>
              <c:numCache>
                <c:formatCode>General</c:formatCode>
                <c:ptCount val="42"/>
                <c:pt idx="0">
                  <c:v>1970.0</c:v>
                </c:pt>
                <c:pt idx="1">
                  <c:v>1971.0</c:v>
                </c:pt>
                <c:pt idx="2">
                  <c:v>1972.0</c:v>
                </c:pt>
                <c:pt idx="3">
                  <c:v>1973.0</c:v>
                </c:pt>
                <c:pt idx="4">
                  <c:v>1974.0</c:v>
                </c:pt>
                <c:pt idx="5">
                  <c:v>1975.0</c:v>
                </c:pt>
                <c:pt idx="6">
                  <c:v>1976.0</c:v>
                </c:pt>
                <c:pt idx="7">
                  <c:v>1977.0</c:v>
                </c:pt>
                <c:pt idx="8">
                  <c:v>1978.0</c:v>
                </c:pt>
                <c:pt idx="9">
                  <c:v>1979.0</c:v>
                </c:pt>
                <c:pt idx="10">
                  <c:v>1980.0</c:v>
                </c:pt>
                <c:pt idx="11">
                  <c:v>1981.0</c:v>
                </c:pt>
                <c:pt idx="12">
                  <c:v>1982.0</c:v>
                </c:pt>
                <c:pt idx="13">
                  <c:v>1983.0</c:v>
                </c:pt>
                <c:pt idx="14">
                  <c:v>1984.0</c:v>
                </c:pt>
                <c:pt idx="15">
                  <c:v>1985.0</c:v>
                </c:pt>
                <c:pt idx="16">
                  <c:v>1986.0</c:v>
                </c:pt>
                <c:pt idx="17">
                  <c:v>1987.0</c:v>
                </c:pt>
                <c:pt idx="18">
                  <c:v>1988.0</c:v>
                </c:pt>
                <c:pt idx="19">
                  <c:v>1989.0</c:v>
                </c:pt>
                <c:pt idx="20">
                  <c:v>1990.0</c:v>
                </c:pt>
                <c:pt idx="21">
                  <c:v>1991.0</c:v>
                </c:pt>
                <c:pt idx="22">
                  <c:v>1992.0</c:v>
                </c:pt>
                <c:pt idx="23">
                  <c:v>1993.0</c:v>
                </c:pt>
                <c:pt idx="24">
                  <c:v>1994.0</c:v>
                </c:pt>
                <c:pt idx="25">
                  <c:v>1995.0</c:v>
                </c:pt>
                <c:pt idx="26">
                  <c:v>1996.0</c:v>
                </c:pt>
                <c:pt idx="27">
                  <c:v>1997.0</c:v>
                </c:pt>
                <c:pt idx="28">
                  <c:v>1998.0</c:v>
                </c:pt>
                <c:pt idx="29">
                  <c:v>1999.0</c:v>
                </c:pt>
                <c:pt idx="30">
                  <c:v>2000.0</c:v>
                </c:pt>
                <c:pt idx="31">
                  <c:v>2001.0</c:v>
                </c:pt>
                <c:pt idx="32">
                  <c:v>2002.0</c:v>
                </c:pt>
                <c:pt idx="33">
                  <c:v>2003.0</c:v>
                </c:pt>
                <c:pt idx="34">
                  <c:v>2004.0</c:v>
                </c:pt>
                <c:pt idx="35">
                  <c:v>2005.0</c:v>
                </c:pt>
                <c:pt idx="36">
                  <c:v>2006.0</c:v>
                </c:pt>
                <c:pt idx="37">
                  <c:v>2007.0</c:v>
                </c:pt>
                <c:pt idx="38">
                  <c:v>2008.0</c:v>
                </c:pt>
                <c:pt idx="39">
                  <c:v>2009.0</c:v>
                </c:pt>
                <c:pt idx="40">
                  <c:v>2010.0</c:v>
                </c:pt>
                <c:pt idx="41">
                  <c:v>2011.0</c:v>
                </c:pt>
              </c:numCache>
            </c:numRef>
          </c:cat>
          <c:val>
            <c:numRef>
              <c:f>'JudRV England &amp; Wales'!$H$18:$H$59</c:f>
              <c:numCache>
                <c:formatCode>General</c:formatCode>
                <c:ptCount val="42"/>
                <c:pt idx="17">
                  <c:v>697.0</c:v>
                </c:pt>
                <c:pt idx="18">
                  <c:v>359.0</c:v>
                </c:pt>
                <c:pt idx="19">
                  <c:v>419.0</c:v>
                </c:pt>
                <c:pt idx="20">
                  <c:v>569.0</c:v>
                </c:pt>
                <c:pt idx="21">
                  <c:v>506.0</c:v>
                </c:pt>
                <c:pt idx="22">
                  <c:v>544.0</c:v>
                </c:pt>
                <c:pt idx="23">
                  <c:v>668.0</c:v>
                </c:pt>
                <c:pt idx="24">
                  <c:v>935.0</c:v>
                </c:pt>
                <c:pt idx="25">
                  <c:v>1220.0</c:v>
                </c:pt>
                <c:pt idx="26">
                  <c:v>1748.0</c:v>
                </c:pt>
                <c:pt idx="27">
                  <c:v>1929.0</c:v>
                </c:pt>
                <c:pt idx="28">
                  <c:v>2518.0</c:v>
                </c:pt>
                <c:pt idx="29">
                  <c:v>2769.0</c:v>
                </c:pt>
                <c:pt idx="30">
                  <c:v>2120.0</c:v>
                </c:pt>
                <c:pt idx="31">
                  <c:v>2421.0</c:v>
                </c:pt>
                <c:pt idx="32">
                  <c:v>3286.0</c:v>
                </c:pt>
                <c:pt idx="33">
                  <c:v>3848.0</c:v>
                </c:pt>
                <c:pt idx="34">
                  <c:v>2221.0</c:v>
                </c:pt>
                <c:pt idx="35">
                  <c:v>3149.0</c:v>
                </c:pt>
                <c:pt idx="36">
                  <c:v>4084.0</c:v>
                </c:pt>
                <c:pt idx="37">
                  <c:v>4344.0</c:v>
                </c:pt>
                <c:pt idx="38">
                  <c:v>4643.0</c:v>
                </c:pt>
                <c:pt idx="39">
                  <c:v>6660.0</c:v>
                </c:pt>
                <c:pt idx="40">
                  <c:v>8122.0</c:v>
                </c:pt>
                <c:pt idx="41">
                  <c:v>8649.0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0264728"/>
        <c:axId val="2130235768"/>
      </c:areaChart>
      <c:catAx>
        <c:axId val="2130264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30235768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213023576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130264728"/>
        <c:crosses val="autoZero"/>
        <c:crossBetween val="midCat"/>
      </c:valAx>
      <c:spPr>
        <a:ln>
          <a:solidFill>
            <a:schemeClr val="bg1">
              <a:lumMod val="50000"/>
            </a:schemeClr>
          </a:solidFill>
        </a:ln>
      </c:spPr>
    </c:plotArea>
    <c:legend>
      <c:legendPos val="b"/>
      <c:layout>
        <c:manualLayout>
          <c:xMode val="edge"/>
          <c:yMode val="edge"/>
          <c:x val="0.198676600402528"/>
          <c:y val="0.901905541580459"/>
          <c:w val="0.43949705401869"/>
          <c:h val="0.0577667961637123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400" baseline="0"/>
      </a:pPr>
      <a:endParaRPr lang="en-US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0.72197</cdr:x>
      <cdr:y>0.89414</cdr:y>
    </cdr:from>
    <cdr:to>
      <cdr:x>0.98655</cdr:x>
      <cdr:y>0.98866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00575" y="4505325"/>
          <a:ext cx="1685925" cy="4762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/>
            <a:t>Ruth Dixon and Christopher Hood 2012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6540-9FDB-48E7-BD1A-313A08147A0D}" type="datetimeFigureOut">
              <a:rPr lang="en-GB" smtClean="0"/>
              <a:t>03/08/15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52A-1F7E-43D9-B7AF-E4AFDF71D6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2878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6540-9FDB-48E7-BD1A-313A08147A0D}" type="datetimeFigureOut">
              <a:rPr lang="en-GB" smtClean="0"/>
              <a:t>03/08/15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52A-1F7E-43D9-B7AF-E4AFDF71D6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524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6540-9FDB-48E7-BD1A-313A08147A0D}" type="datetimeFigureOut">
              <a:rPr lang="en-GB" smtClean="0"/>
              <a:t>03/08/15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52A-1F7E-43D9-B7AF-E4AFDF71D6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8873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6540-9FDB-48E7-BD1A-313A08147A0D}" type="datetimeFigureOut">
              <a:rPr lang="en-GB" smtClean="0"/>
              <a:t>03/08/15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52A-1F7E-43D9-B7AF-E4AFDF71D6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41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6540-9FDB-48E7-BD1A-313A08147A0D}" type="datetimeFigureOut">
              <a:rPr lang="en-GB" smtClean="0"/>
              <a:t>03/08/15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52A-1F7E-43D9-B7AF-E4AFDF71D6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587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6540-9FDB-48E7-BD1A-313A08147A0D}" type="datetimeFigureOut">
              <a:rPr lang="en-GB" smtClean="0"/>
              <a:t>03/08/15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52A-1F7E-43D9-B7AF-E4AFDF71D6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403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6540-9FDB-48E7-BD1A-313A08147A0D}" type="datetimeFigureOut">
              <a:rPr lang="en-GB" smtClean="0"/>
              <a:t>03/08/15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52A-1F7E-43D9-B7AF-E4AFDF71D6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735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6540-9FDB-48E7-BD1A-313A08147A0D}" type="datetimeFigureOut">
              <a:rPr lang="en-GB" smtClean="0"/>
              <a:t>03/08/15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52A-1F7E-43D9-B7AF-E4AFDF71D6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7334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6540-9FDB-48E7-BD1A-313A08147A0D}" type="datetimeFigureOut">
              <a:rPr lang="en-GB" smtClean="0"/>
              <a:t>03/08/15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52A-1F7E-43D9-B7AF-E4AFDF71D6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344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6540-9FDB-48E7-BD1A-313A08147A0D}" type="datetimeFigureOut">
              <a:rPr lang="en-GB" smtClean="0"/>
              <a:t>03/08/15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52A-1F7E-43D9-B7AF-E4AFDF71D6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414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6540-9FDB-48E7-BD1A-313A08147A0D}" type="datetimeFigureOut">
              <a:rPr lang="en-GB" smtClean="0"/>
              <a:t>03/08/15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952A-1F7E-43D9-B7AF-E4AFDF71D6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4215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E6540-9FDB-48E7-BD1A-313A08147A0D}" type="datetimeFigureOut">
              <a:rPr lang="en-GB" smtClean="0"/>
              <a:t>03/08/15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C952A-1F7E-43D9-B7AF-E4AFDF71D6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22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png"/><Relationship Id="rId5" Type="http://schemas.openxmlformats.org/officeDocument/2006/relationships/image" Target="../media/image2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1.xls"/><Relationship Id="rId4" Type="http://schemas.openxmlformats.org/officeDocument/2006/relationships/image" Target="../media/image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kconstitutionallaw.org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kaji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250825" y="333375"/>
          <a:ext cx="31686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Photo Editor Photo" r:id="rId3" imgW="21428571" imgH="7771429" progId="MSPhotoEd.3">
                  <p:embed/>
                </p:oleObj>
              </mc:Choice>
              <mc:Fallback>
                <p:oleObj name="Photo Editor Photo" r:id="rId3" imgW="21428571" imgH="777142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316865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748292" y="1973587"/>
            <a:ext cx="7632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3600">
              <a:solidFill>
                <a:schemeClr val="bg2"/>
              </a:solidFill>
              <a:latin typeface="Tahoma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360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6149" name="Rectangle 8"/>
          <p:cNvSpPr>
            <a:spLocks noChangeArrowheads="1"/>
          </p:cNvSpPr>
          <p:nvPr/>
        </p:nvSpPr>
        <p:spPr bwMode="auto">
          <a:xfrm flipV="1">
            <a:off x="1042988" y="5013325"/>
            <a:ext cx="7200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en-US" altLang="en-US" sz="360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6150" name="Rectangle 2"/>
          <p:cNvSpPr>
            <a:spLocks noChangeArrowheads="1"/>
          </p:cNvSpPr>
          <p:nvPr/>
        </p:nvSpPr>
        <p:spPr bwMode="auto">
          <a:xfrm>
            <a:off x="712788" y="2151063"/>
            <a:ext cx="763270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 smtClean="0">
              <a:solidFill>
                <a:srgbClr val="000000"/>
              </a:solidFill>
              <a:latin typeface="Tahoma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>
              <a:solidFill>
                <a:srgbClr val="000000"/>
              </a:solidFill>
              <a:latin typeface="Tahoma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 smtClean="0">
              <a:solidFill>
                <a:srgbClr val="000000"/>
              </a:solidFill>
              <a:latin typeface="Tahoma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>
              <a:solidFill>
                <a:srgbClr val="000000"/>
              </a:solidFill>
              <a:latin typeface="Tahoma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 smtClean="0">
              <a:solidFill>
                <a:srgbClr val="000000"/>
              </a:solidFill>
              <a:latin typeface="Tahoma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>
              <a:solidFill>
                <a:srgbClr val="000000"/>
              </a:solidFill>
              <a:latin typeface="Tahoma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87624" y="2136339"/>
            <a:ext cx="67687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Westminster Legal Policy </a:t>
            </a:r>
            <a:r>
              <a:rPr lang="en-US" sz="2400" b="1" dirty="0" smtClean="0"/>
              <a:t>Forum Keynote </a:t>
            </a:r>
            <a:r>
              <a:rPr lang="en-US" sz="2400" b="1" dirty="0"/>
              <a:t>Seminar</a:t>
            </a:r>
            <a:endParaRPr lang="en-GB" sz="2400" b="1" dirty="0"/>
          </a:p>
          <a:p>
            <a:pPr algn="ctr"/>
            <a:r>
              <a:rPr lang="en-US" sz="2400" b="1" dirty="0"/>
              <a:t>15 July 2015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Judicial review in England and Wales - context and challenges ahead</a:t>
            </a:r>
            <a:endParaRPr lang="en-GB" sz="3200" dirty="0"/>
          </a:p>
          <a:p>
            <a:pPr algn="ctr"/>
            <a:r>
              <a:rPr lang="en-US" sz="3200" b="1" dirty="0"/>
              <a:t>Maurice </a:t>
            </a:r>
            <a:r>
              <a:rPr lang="en-US" sz="3200" b="1" dirty="0" err="1"/>
              <a:t>Sunkin</a:t>
            </a:r>
            <a:endParaRPr lang="en-US" sz="3200" b="1" dirty="0"/>
          </a:p>
          <a:p>
            <a:pPr algn="ctr"/>
            <a:r>
              <a:rPr lang="en-US" sz="3200" b="1" dirty="0"/>
              <a:t>University of </a:t>
            </a:r>
            <a:r>
              <a:rPr lang="en-US" sz="3200" b="1" dirty="0" smtClean="0"/>
              <a:t>Essex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sunkm@essex.ac.uk</a:t>
            </a:r>
            <a:r>
              <a:rPr lang="en-US" sz="3200" b="1" dirty="0" smtClean="0"/>
              <a:t> </a:t>
            </a:r>
            <a:endParaRPr lang="en-GB" sz="3200" dirty="0"/>
          </a:p>
        </p:txBody>
      </p:sp>
      <p:pic>
        <p:nvPicPr>
          <p:cNvPr id="7" name="Picture 6" descr="UKAJI logo 201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04665"/>
            <a:ext cx="1876806" cy="144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678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Context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Now recognised that the effect of JR on the practical exercise of power is constant and central. (De Smith’s JR) </a:t>
            </a:r>
          </a:p>
          <a:p>
            <a:r>
              <a:rPr lang="en-GB" dirty="0" smtClean="0"/>
              <a:t>The past few decades have seen a substantial increase in the overall scale of JR litigation.</a:t>
            </a:r>
          </a:p>
          <a:p>
            <a:r>
              <a:rPr lang="en-GB" dirty="0" smtClean="0"/>
              <a:t>The threat of JR is now an everyday risk for public bodies</a:t>
            </a:r>
          </a:p>
          <a:p>
            <a:r>
              <a:rPr lang="en-GB" dirty="0" smtClean="0"/>
              <a:t>JR is daily in the news.  </a:t>
            </a:r>
          </a:p>
          <a:p>
            <a:r>
              <a:rPr lang="en-GB" dirty="0" smtClean="0"/>
              <a:t>Recent reforms have aimed at: </a:t>
            </a:r>
          </a:p>
          <a:p>
            <a:pPr lvl="1"/>
            <a:r>
              <a:rPr lang="en-GB" dirty="0" smtClean="0"/>
              <a:t>decentralising JR; </a:t>
            </a:r>
          </a:p>
          <a:p>
            <a:pPr lvl="1"/>
            <a:r>
              <a:rPr lang="en-GB" dirty="0" smtClean="0"/>
              <a:t>relieving the Admin Court by transferring </a:t>
            </a:r>
            <a:r>
              <a:rPr lang="en-GB" dirty="0" err="1" smtClean="0"/>
              <a:t>immig</a:t>
            </a:r>
            <a:r>
              <a:rPr lang="en-GB" dirty="0" smtClean="0"/>
              <a:t> to the UT; </a:t>
            </a:r>
          </a:p>
          <a:p>
            <a:pPr lvl="1"/>
            <a:r>
              <a:rPr lang="en-GB" dirty="0" smtClean="0"/>
              <a:t>speeding the process and improving the Admin Court’s ability to deal with planning; and</a:t>
            </a:r>
          </a:p>
          <a:p>
            <a:pPr lvl="1"/>
            <a:r>
              <a:rPr lang="en-GB" dirty="0" smtClean="0"/>
              <a:t>curtailing the more general use of JR .  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253419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Some elementary propositions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The inherent jurisdiction to supervise the legality of government action is fundamental to our constitutional system and rooted in the rule of law. </a:t>
            </a:r>
          </a:p>
          <a:p>
            <a:r>
              <a:rPr lang="en-GB" dirty="0" smtClean="0"/>
              <a:t>It is not a luxury or a matter of government largesse. </a:t>
            </a:r>
          </a:p>
          <a:p>
            <a:r>
              <a:rPr lang="en-GB" dirty="0" smtClean="0"/>
              <a:t>The need to ensure that public bodies are legally accountable is fundamental to good government and democratic accountability.</a:t>
            </a:r>
          </a:p>
          <a:p>
            <a:r>
              <a:rPr lang="en-GB" dirty="0" smtClean="0"/>
              <a:t>There </a:t>
            </a:r>
            <a:r>
              <a:rPr lang="en-GB" dirty="0"/>
              <a:t>is a partnership between judges and public authorities ‘… based on a common aim, namely the maintenance of the highest standards of public administration</a:t>
            </a:r>
            <a:r>
              <a:rPr lang="en-GB" dirty="0" smtClean="0"/>
              <a:t>’, </a:t>
            </a:r>
          </a:p>
          <a:p>
            <a:pPr>
              <a:buNone/>
            </a:pPr>
            <a:r>
              <a:rPr lang="en-GB" dirty="0" smtClean="0"/>
              <a:t>	Per Lord Donaldson MR, </a:t>
            </a:r>
            <a:r>
              <a:rPr lang="en-GB" i="1" dirty="0"/>
              <a:t>parte Huddleston</a:t>
            </a:r>
            <a:r>
              <a:rPr lang="en-GB" dirty="0"/>
              <a:t> </a:t>
            </a:r>
            <a:r>
              <a:rPr lang="en-GB" dirty="0" smtClean="0"/>
              <a:t>(1986)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5706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Government and curtailing the use of JR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The ability of a government to curtail legal scrutiny of how it exercises public powers is a constitutionally significant matter.  </a:t>
            </a:r>
          </a:p>
          <a:p>
            <a:r>
              <a:rPr lang="en-GB" dirty="0" smtClean="0"/>
              <a:t>It would be fundamentally inconsistent with the rule of law to enable a government to determine whether, and to what extent, it is legally accountable. </a:t>
            </a:r>
          </a:p>
          <a:p>
            <a:r>
              <a:rPr lang="en-GB" dirty="0" smtClean="0"/>
              <a:t>In our system government can only limit its legal accountability if it can persuade Parliament that the proposed limitation is necessary and proportionate. </a:t>
            </a:r>
          </a:p>
          <a:p>
            <a:r>
              <a:rPr lang="en-GB" dirty="0" smtClean="0"/>
              <a:t>Limiting accountability is one thing: removing it is another. It’s by no means clear that Parliament  could remove JR altogether.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9707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Three questionable assumptions influence much discussion of JR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GB" dirty="0" smtClean="0"/>
              <a:t>That the growth in the use of JR has been largely driven by claimants bringing weak claims or abusing the process.</a:t>
            </a:r>
          </a:p>
          <a:p>
            <a:pPr marL="514350" indent="-514350">
              <a:buAutoNum type="arabicPeriod"/>
            </a:pPr>
            <a:r>
              <a:rPr lang="en-GB" dirty="0" smtClean="0"/>
              <a:t>That JR tends to impede good administration especially by causing delay and adding collateral cost.</a:t>
            </a:r>
          </a:p>
          <a:p>
            <a:pPr marL="514350" indent="-514350">
              <a:buAutoNum type="arabicPeriod"/>
            </a:pPr>
            <a:r>
              <a:rPr lang="en-GB" dirty="0" smtClean="0"/>
              <a:t>That much JR litigation is not worth the fuss and bother, because it is about process and does not alter outcomes.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4985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1706245" y="991577"/>
          <a:ext cx="5731510" cy="4874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0877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Growth: what growth?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Aside from immigration and asylum, there’s no evidence of a significant increase in JR claims since the early to mid 1990s.</a:t>
            </a:r>
          </a:p>
          <a:p>
            <a:r>
              <a:rPr lang="en-GB" dirty="0" smtClean="0"/>
              <a:t>Scale of JR has remained ‘infinitesimal’ relative to that of government decision-making and may have declined in relative terms. </a:t>
            </a:r>
          </a:p>
          <a:p>
            <a:r>
              <a:rPr lang="en-GB" dirty="0" smtClean="0"/>
              <a:t>Number of final hearings has remained fairly constant at around 400-500 per annum. </a:t>
            </a:r>
            <a:endParaRPr lang="en-GB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992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323850" y="188913"/>
          <a:ext cx="8064500" cy="581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Chart" r:id="rId3" imgW="6667612" imgH="4200632" progId="Excel.Sheet.8">
                  <p:embed/>
                </p:oleObj>
              </mc:Choice>
              <mc:Fallback>
                <p:oleObj name="Chart" r:id="rId3" imgW="6667612" imgH="4200632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88913"/>
                        <a:ext cx="8064500" cy="581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09587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Claimant success is often underestimated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err="1" smtClean="0"/>
              <a:t>MoJ</a:t>
            </a:r>
            <a:r>
              <a:rPr lang="en-GB" dirty="0" smtClean="0"/>
              <a:t> say that official statistics show that claimants are only successful in around 2% of claims. This is misleading: T</a:t>
            </a:r>
            <a:r>
              <a:rPr lang="en-GB" dirty="0"/>
              <a:t>. Hickman and M. Sunkin,</a:t>
            </a:r>
            <a:r>
              <a:rPr lang="en-GB" i="1" dirty="0"/>
              <a:t> ‘Success in Judicial Review: The Current Position’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dirty="0" smtClean="0">
                <a:hlinkClick r:id="rId2"/>
              </a:rPr>
              <a:t>http</a:t>
            </a:r>
            <a:r>
              <a:rPr lang="en-GB" dirty="0">
                <a:hlinkClick r:id="rId2"/>
              </a:rPr>
              <a:t>://ukconstitutionallaw.org</a:t>
            </a:r>
            <a:r>
              <a:rPr lang="en-GB" dirty="0" smtClean="0">
                <a:hlinkClick r:id="rId2"/>
              </a:rPr>
              <a:t>/</a:t>
            </a:r>
            <a:r>
              <a:rPr lang="en-GB" dirty="0" smtClean="0"/>
              <a:t>)</a:t>
            </a:r>
          </a:p>
          <a:p>
            <a:r>
              <a:rPr lang="en-GB" dirty="0" smtClean="0"/>
              <a:t>While only a small minority of claims are granted permission a substantial proportion are settled prior to permission in the claimant’s favour.</a:t>
            </a:r>
          </a:p>
          <a:p>
            <a:r>
              <a:rPr lang="en-GB" dirty="0" smtClean="0"/>
              <a:t>Bondy and Sunkin found that 34 % of JR claims were w/d prior to permission, almost all following settlements in favour of claimants. Bondy &amp; Sunkin (2009) </a:t>
            </a:r>
            <a:r>
              <a:rPr lang="en-GB" i="1" dirty="0" smtClean="0"/>
              <a:t>Public Law</a:t>
            </a:r>
            <a:r>
              <a:rPr lang="en-GB" dirty="0" smtClean="0"/>
              <a:t> 237 </a:t>
            </a:r>
          </a:p>
          <a:p>
            <a:r>
              <a:rPr lang="en-GB" dirty="0" smtClean="0"/>
              <a:t>Around 40% of final hearings are decided in the claimants’ favour.   </a:t>
            </a:r>
          </a:p>
        </p:txBody>
      </p:sp>
    </p:spTree>
    <p:extLst>
      <p:ext uri="{BB962C8B-B14F-4D97-AF65-F5344CB8AC3E}">
        <p14:creationId xmlns:p14="http://schemas.microsoft.com/office/powerpoint/2010/main" val="3568278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Assumption 2: JR impedes good government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3400" dirty="0" smtClean="0"/>
              <a:t>JR may cause delay and cost. It may also upset budgets and force reassessment of priorities and policies. It may also require public bodies to approach decision-making differently. </a:t>
            </a:r>
          </a:p>
          <a:p>
            <a:r>
              <a:rPr lang="en-GB" sz="3400" dirty="0" smtClean="0"/>
              <a:t>But research suggests that JR also improves the quality of public services: see Sunkin </a:t>
            </a:r>
            <a:r>
              <a:rPr lang="en-GB" sz="3400" i="1" dirty="0" smtClean="0"/>
              <a:t>et al</a:t>
            </a:r>
            <a:r>
              <a:rPr lang="en-GB" sz="3400" dirty="0" smtClean="0"/>
              <a:t>: ‘Judicial Review and the Quality of local authority services’, </a:t>
            </a:r>
            <a:r>
              <a:rPr lang="en-GB" sz="3400" i="1" dirty="0" smtClean="0"/>
              <a:t>Journal </a:t>
            </a:r>
            <a:r>
              <a:rPr lang="en-GB" sz="3400" i="1" dirty="0"/>
              <a:t>of Public Administration Research and Theory </a:t>
            </a:r>
            <a:r>
              <a:rPr lang="en-GB" sz="3400" dirty="0" smtClean="0"/>
              <a:t>(2010), 20:i243-i260 . </a:t>
            </a:r>
          </a:p>
          <a:p>
            <a:r>
              <a:rPr lang="en-GB" sz="3400" dirty="0" smtClean="0"/>
              <a:t>Where LAs experienced </a:t>
            </a:r>
            <a:r>
              <a:rPr lang="en-GB" sz="3400" dirty="0"/>
              <a:t>an increase in the incidence of </a:t>
            </a:r>
            <a:r>
              <a:rPr lang="en-GB" sz="3400" dirty="0" smtClean="0"/>
              <a:t>JR challenge, the </a:t>
            </a:r>
            <a:r>
              <a:rPr lang="en-GB" sz="3400" dirty="0"/>
              <a:t>quality of their services improved as measured by </a:t>
            </a:r>
            <a:r>
              <a:rPr lang="en-GB" sz="3400" dirty="0" smtClean="0"/>
              <a:t>Comprehensive Performance Assessment (CPA) scores</a:t>
            </a:r>
            <a:r>
              <a:rPr lang="en-GB" sz="3400" dirty="0"/>
              <a:t>. </a:t>
            </a:r>
            <a:endParaRPr lang="en-GB" sz="3400" dirty="0" smtClean="0"/>
          </a:p>
          <a:p>
            <a:r>
              <a:rPr lang="en-GB" sz="3400" dirty="0" smtClean="0"/>
              <a:t>Since improvements were associated with an increase in JR the findings question the assumption that JR impedes good administration, </a:t>
            </a:r>
            <a:r>
              <a:rPr lang="en-GB" sz="3400" dirty="0" err="1" smtClean="0"/>
              <a:t>eg</a:t>
            </a:r>
            <a:r>
              <a:rPr lang="en-GB" sz="3400" dirty="0" smtClean="0"/>
              <a:t> by diverting resources from service delivery.  </a:t>
            </a:r>
            <a:endParaRPr lang="en-GB" sz="3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2617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Assumption 3: JR is not worth the fuss and bother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Assumed that much JR litigation is about procedural matters and does not affect outcomes. </a:t>
            </a:r>
          </a:p>
          <a:p>
            <a:r>
              <a:rPr lang="en-GB" dirty="0" smtClean="0"/>
              <a:t>A motivation for Section 84 of the Criminal Courts and Justice Act 2015:  relief/leave is to be refused where “it </a:t>
            </a:r>
            <a:r>
              <a:rPr lang="en-GB" dirty="0"/>
              <a:t>is highly likely that that the outcome for the applicant would not have been substantially different if the conduct complained of had not </a:t>
            </a:r>
            <a:r>
              <a:rPr lang="en-GB" dirty="0" smtClean="0"/>
              <a:t>occurred”. </a:t>
            </a:r>
            <a:endParaRPr lang="en-GB" dirty="0"/>
          </a:p>
          <a:p>
            <a:r>
              <a:rPr lang="en-GB" dirty="0" smtClean="0"/>
              <a:t>But assumption also widely held amongst academics that: </a:t>
            </a:r>
            <a:r>
              <a:rPr lang="en-GB" dirty="0"/>
              <a:t>“a successful </a:t>
            </a:r>
            <a:r>
              <a:rPr lang="en-GB" dirty="0" smtClean="0"/>
              <a:t>[JR]...</a:t>
            </a:r>
            <a:r>
              <a:rPr lang="en-GB" dirty="0"/>
              <a:t>would most likely be followed by an agency remaking the same decision, though taking care to avoid the earlier legal error</a:t>
            </a:r>
            <a:r>
              <a:rPr lang="en-GB" dirty="0" smtClean="0"/>
              <a:t>” (</a:t>
            </a:r>
            <a:r>
              <a:rPr lang="en-GB" dirty="0" err="1" smtClean="0"/>
              <a:t>Creyke</a:t>
            </a:r>
            <a:r>
              <a:rPr lang="en-GB" dirty="0" smtClean="0"/>
              <a:t> and McMillan)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968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Research on the effects of JR on claimants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Bondy, Platt and Sunkin, </a:t>
            </a:r>
            <a:r>
              <a:rPr lang="en-GB" i="1" dirty="0" smtClean="0"/>
              <a:t>Judicial </a:t>
            </a:r>
            <a:r>
              <a:rPr lang="en-GB" i="1" dirty="0"/>
              <a:t>Review: the nature of claims, their outcomes and </a:t>
            </a:r>
            <a:r>
              <a:rPr lang="en-GB" i="1" dirty="0" smtClean="0"/>
              <a:t>effects: report of a Nuffield funded study </a:t>
            </a:r>
            <a:r>
              <a:rPr lang="en-GB" dirty="0" smtClean="0"/>
              <a:t>(to be published).</a:t>
            </a:r>
            <a:endParaRPr lang="en-GB" dirty="0"/>
          </a:p>
          <a:p>
            <a:r>
              <a:rPr lang="en-GB" dirty="0" smtClean="0"/>
              <a:t>Following based on what we were told by claimant lawyers involved with 198 cases.</a:t>
            </a:r>
          </a:p>
          <a:p>
            <a:r>
              <a:rPr lang="en-GB" dirty="0" smtClean="0"/>
              <a:t>Judicial outcome favoured the claimant in 100 of the cases.</a:t>
            </a:r>
          </a:p>
          <a:p>
            <a:r>
              <a:rPr lang="en-GB" dirty="0" smtClean="0"/>
              <a:t>In 43 a decision was quashed or declared unlawful and was  reconsidered.</a:t>
            </a:r>
          </a:p>
          <a:p>
            <a:r>
              <a:rPr lang="en-GB" dirty="0" smtClean="0"/>
              <a:t>In 34 of these cases there were known outcomes</a:t>
            </a:r>
          </a:p>
          <a:p>
            <a:r>
              <a:rPr lang="en-GB" dirty="0" smtClean="0"/>
              <a:t>In only 4 was the outcome unfavourable to the claimant. </a:t>
            </a:r>
          </a:p>
          <a:p>
            <a:r>
              <a:rPr lang="en-GB" dirty="0" smtClean="0"/>
              <a:t>In 30 cases the public body made a fresh decision that favoured the claimant.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775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 Ahead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I’ve not mentioned costs, nor reductions in legal aid which are adversely affecting access to justice, including JR. </a:t>
            </a:r>
          </a:p>
          <a:p>
            <a:r>
              <a:rPr lang="en-GB" dirty="0" smtClean="0"/>
              <a:t>As well as increasing unmet needs for redress, these reductions are also creating other problems for courts, including how to ensure justice to increasing numbers of self represented litigants</a:t>
            </a:r>
          </a:p>
          <a:p>
            <a:r>
              <a:rPr lang="en-GB" dirty="0" smtClean="0"/>
              <a:t>JR is part of a large and complex ‘system’ of administrative justice. A major challenge ahead is to ensure that this ‘system’ is capable of meeting needs. </a:t>
            </a:r>
          </a:p>
          <a:p>
            <a:r>
              <a:rPr lang="en-GB" dirty="0" smtClean="0"/>
              <a:t>JR rightly attracts attention but it is often used because other potentially more proportionate and accessible routes to redress either do not exist or have failed. </a:t>
            </a:r>
          </a:p>
          <a:p>
            <a:r>
              <a:rPr lang="en-GB" dirty="0" smtClean="0"/>
              <a:t>My comments underline the value of robust empirical data to inform evidence based decision making. In this context, see the work of </a:t>
            </a:r>
            <a:r>
              <a:rPr lang="en-GB" b="1" dirty="0" smtClean="0"/>
              <a:t>The United Kingdom Administrative Justice Institute (UKAJI) </a:t>
            </a:r>
            <a:r>
              <a:rPr lang="en-GB" dirty="0" smtClean="0"/>
              <a:t>at </a:t>
            </a:r>
            <a:r>
              <a:rPr lang="en-GB" dirty="0" smtClean="0">
                <a:hlinkClick r:id="rId2"/>
              </a:rPr>
              <a:t>www.ukaji.org</a:t>
            </a: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563849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1714</TotalTime>
  <Words>1138</Words>
  <Application>Microsoft Macintosh PowerPoint</Application>
  <PresentationFormat>On-screen Show (4:3)</PresentationFormat>
  <Paragraphs>72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Office Theme</vt:lpstr>
      <vt:lpstr>Photo Editor Photo</vt:lpstr>
      <vt:lpstr>Chart</vt:lpstr>
      <vt:lpstr>PowerPoint Presentation</vt:lpstr>
      <vt:lpstr>Context</vt:lpstr>
      <vt:lpstr>Some elementary propositions</vt:lpstr>
      <vt:lpstr>Government and curtailing the use of JR </vt:lpstr>
      <vt:lpstr>Three questionable assumptions influence much discussion of JR </vt:lpstr>
      <vt:lpstr>PowerPoint Presentation</vt:lpstr>
      <vt:lpstr>Growth: what growth? </vt:lpstr>
      <vt:lpstr>PowerPoint Presentation</vt:lpstr>
      <vt:lpstr>Claimant success is often underestimated</vt:lpstr>
      <vt:lpstr>Assumption 2: JR impedes good government</vt:lpstr>
      <vt:lpstr>Assumption 3: JR is not worth the fuss and bother</vt:lpstr>
      <vt:lpstr>Research on the effects of JR on claimants</vt:lpstr>
      <vt:lpstr>Challenges Ahead</vt:lpstr>
    </vt:vector>
  </TitlesOfParts>
  <Company>University of Essex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Westminster Policy Forum</dc:title>
  <dc:creator>Sunkin, Maurice S</dc:creator>
  <cp:lastModifiedBy>Office 2004 Test Drive User</cp:lastModifiedBy>
  <cp:revision>57</cp:revision>
  <dcterms:created xsi:type="dcterms:W3CDTF">2015-07-08T10:07:11Z</dcterms:created>
  <dcterms:modified xsi:type="dcterms:W3CDTF">2015-08-04T08:34:03Z</dcterms:modified>
</cp:coreProperties>
</file>